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6" r:id="rId1"/>
  </p:sldMasterIdLst>
  <p:sldIdLst>
    <p:sldId id="256" r:id="rId2"/>
    <p:sldId id="280" r:id="rId3"/>
    <p:sldId id="272" r:id="rId4"/>
    <p:sldId id="266" r:id="rId5"/>
    <p:sldId id="284" r:id="rId6"/>
    <p:sldId id="278" r:id="rId7"/>
    <p:sldId id="258" r:id="rId8"/>
    <p:sldId id="286" r:id="rId9"/>
    <p:sldId id="287" r:id="rId10"/>
    <p:sldId id="261" r:id="rId11"/>
    <p:sldId id="265" r:id="rId1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1ECE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559"/>
    <p:restoredTop sz="95321"/>
  </p:normalViewPr>
  <p:slideViewPr>
    <p:cSldViewPr snapToGrid="0" snapToObjects="1">
      <p:cViewPr varScale="1">
        <p:scale>
          <a:sx n="67" d="100"/>
          <a:sy n="67" d="100"/>
        </p:scale>
        <p:origin x="1260"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102240" y="2386744"/>
            <a:ext cx="6939520" cy="1645920"/>
          </a:xfrm>
          <a:solidFill>
            <a:srgbClr val="FFFFFF"/>
          </a:solidFill>
          <a:ln w="38100">
            <a:solidFill>
              <a:srgbClr val="404040"/>
            </a:solidFill>
          </a:ln>
        </p:spPr>
        <p:txBody>
          <a:bodyPr lIns="274320" rIns="274320" anchor="ctr" anchorCtr="1">
            <a:normAutofit/>
          </a:bodyPr>
          <a:lstStyle>
            <a:lvl1pPr algn="ctr">
              <a:defRPr sz="3500">
                <a:solidFill>
                  <a:srgbClr val="262626"/>
                </a:solidFill>
              </a:defRPr>
            </a:lvl1pPr>
          </a:lstStyle>
          <a:p>
            <a:r>
              <a:rPr lang="en-US"/>
              <a:t>Click to edit Master title style</a:t>
            </a:r>
            <a:endParaRPr lang="en-US" dirty="0"/>
          </a:p>
        </p:txBody>
      </p:sp>
      <p:sp>
        <p:nvSpPr>
          <p:cNvPr id="3" name="Subtitle 2"/>
          <p:cNvSpPr>
            <a:spLocks noGrp="1"/>
          </p:cNvSpPr>
          <p:nvPr>
            <p:ph type="subTitle" idx="1"/>
          </p:nvPr>
        </p:nvSpPr>
        <p:spPr>
          <a:xfrm>
            <a:off x="2021396" y="4352544"/>
            <a:ext cx="5101209" cy="1239894"/>
          </a:xfrm>
          <a:noFill/>
        </p:spPr>
        <p:txBody>
          <a:bodyPr>
            <a:normAutofit/>
          </a:bodyPr>
          <a:lstStyle>
            <a:lvl1pPr marL="0" indent="0" algn="ctr">
              <a:buNone/>
              <a:defRPr sz="1900">
                <a:solidFill>
                  <a:schemeClr val="tx1">
                    <a:lumMod val="75000"/>
                    <a:lumOff val="25000"/>
                  </a:schemeClr>
                </a:solidFill>
              </a:defRPr>
            </a:lvl1pPr>
            <a:lvl2pPr marL="457200" indent="0" algn="ctr">
              <a:buNone/>
              <a:defRPr sz="19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r>
              <a:rPr lang="en-US"/>
              <a:t>27/09/2021</a:t>
            </a:r>
            <a:endParaRPr lang="en-US" dirty="0"/>
          </a:p>
        </p:txBody>
      </p:sp>
      <p:sp>
        <p:nvSpPr>
          <p:cNvPr id="8" name="Footer Placeholder 7"/>
          <p:cNvSpPr>
            <a:spLocks noGrp="1"/>
          </p:cNvSpPr>
          <p:nvPr>
            <p:ph type="ftr" sz="quarter" idx="11"/>
          </p:nvPr>
        </p:nvSpPr>
        <p:spPr/>
        <p:txBody>
          <a:bodyPr/>
          <a:lstStyle/>
          <a:p>
            <a:r>
              <a:rPr lang="en-US" b="1"/>
              <a:t>Biosafety Commitments for the Action Agenda for Nature and People</a:t>
            </a:r>
            <a:endParaRPr lang="en-US" dirty="0"/>
          </a:p>
        </p:txBody>
      </p:sp>
      <p:sp>
        <p:nvSpPr>
          <p:cNvPr id="9" name="Slide Number Placeholder 8"/>
          <p:cNvSpPr>
            <a:spLocks noGrp="1"/>
          </p:cNvSpPr>
          <p:nvPr>
            <p:ph type="sldNum" sz="quarter" idx="12"/>
          </p:nvPr>
        </p:nvSpPr>
        <p:spPr/>
        <p:txBody>
          <a:bodyPr/>
          <a:lstStyle/>
          <a:p>
            <a:fld id="{7D9E6AAB-7AD0-3D45-A14D-2ABAF2E2434C}" type="slidenum">
              <a:rPr lang="en-US" smtClean="0"/>
              <a:t>‹#›</a:t>
            </a:fld>
            <a:endParaRPr lang="en-US"/>
          </a:p>
        </p:txBody>
      </p:sp>
      <p:pic>
        <p:nvPicPr>
          <p:cNvPr id="10" name="Picture 9">
            <a:extLst>
              <a:ext uri="{FF2B5EF4-FFF2-40B4-BE49-F238E27FC236}">
                <a16:creationId xmlns:a16="http://schemas.microsoft.com/office/drawing/2014/main" id="{D88FDA13-8FF2-D44E-BA12-84A6BC5F8221}"/>
              </a:ext>
            </a:extLst>
          </p:cNvPr>
          <p:cNvPicPr>
            <a:picLocks noChangeAspect="1"/>
          </p:cNvPicPr>
          <p:nvPr userDrawn="1"/>
        </p:nvPicPr>
        <p:blipFill rotWithShape="1">
          <a:blip r:embed="rId2">
            <a:extLst>
              <a:ext uri="{28A0092B-C50C-407E-A947-70E740481C1C}">
                <a14:useLocalDpi xmlns:a14="http://schemas.microsoft.com/office/drawing/2010/main"/>
              </a:ext>
            </a:extLst>
          </a:blip>
          <a:srcRect/>
          <a:stretch/>
        </p:blipFill>
        <p:spPr>
          <a:xfrm>
            <a:off x="954740" y="136524"/>
            <a:ext cx="7503459" cy="1333500"/>
          </a:xfrm>
          <a:prstGeom prst="rect">
            <a:avLst/>
          </a:prstGeom>
        </p:spPr>
      </p:pic>
    </p:spTree>
    <p:extLst>
      <p:ext uri="{BB962C8B-B14F-4D97-AF65-F5344CB8AC3E}">
        <p14:creationId xmlns:p14="http://schemas.microsoft.com/office/powerpoint/2010/main" val="1357877193"/>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8" name="Rectangle 17"/>
          <p:cNvSpPr/>
          <p:nvPr/>
        </p:nvSpPr>
        <p:spPr>
          <a:xfrm>
            <a:off x="1" y="0"/>
            <a:ext cx="4571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640080" y="2243828"/>
            <a:ext cx="3291840" cy="1143000"/>
          </a:xfrm>
          <a:solidFill>
            <a:srgbClr val="FFFFFF"/>
          </a:solidFill>
          <a:ln>
            <a:solidFill>
              <a:srgbClr val="262626"/>
            </a:solidFill>
          </a:ln>
        </p:spPr>
        <p:txBody>
          <a:bodyPr anchor="ctr" anchorCtr="1">
            <a:noAutofit/>
          </a:bodyPr>
          <a:lstStyle>
            <a:lvl1pPr>
              <a:defRPr sz="2100">
                <a:solidFill>
                  <a:srgbClr val="262626"/>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572000" y="-42172"/>
            <a:ext cx="4576573" cy="6858000"/>
          </a:xfrm>
          <a:solidFill>
            <a:schemeClr val="bg1">
              <a:lumMod val="75000"/>
            </a:schemeClr>
          </a:solidFill>
        </p:spPr>
        <p:txBody>
          <a:bodyPr anchor="t"/>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62965" y="3549919"/>
            <a:ext cx="284607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B31CCF8E-36CF-344C-91A5-644E8CFB2293}" type="datetimeFigureOut">
              <a:rPr lang="en-US" smtClean="0"/>
              <a:t>9/25/2021</a:t>
            </a:fld>
            <a:endParaRPr lang="en-US"/>
          </a:p>
        </p:txBody>
      </p:sp>
      <p:sp>
        <p:nvSpPr>
          <p:cNvPr id="9" name="Footer Placeholder 8"/>
          <p:cNvSpPr>
            <a:spLocks noGrp="1"/>
          </p:cNvSpPr>
          <p:nvPr>
            <p:ph type="ftr" sz="quarter" idx="11"/>
          </p:nvPr>
        </p:nvSpPr>
        <p:spPr>
          <a:xfrm>
            <a:off x="640080" y="6236208"/>
            <a:ext cx="3803904" cy="320040"/>
          </a:xfrm>
        </p:spPr>
        <p:txBody>
          <a:bodyPr>
            <a:normAutofit/>
          </a:bodyPr>
          <a:lstStyle>
            <a:lvl1pPr>
              <a:defRPr>
                <a:solidFill>
                  <a:srgbClr val="FFFFFF">
                    <a:alpha val="70000"/>
                  </a:srgbClr>
                </a:solidFill>
              </a:defRPr>
            </a:lvl1pPr>
          </a:lstStyle>
          <a:p>
            <a:endParaRPr lang="en-US"/>
          </a:p>
        </p:txBody>
      </p:sp>
      <p:sp>
        <p:nvSpPr>
          <p:cNvPr id="10" name="Slide Number Placeholder 9"/>
          <p:cNvSpPr>
            <a:spLocks noGrp="1"/>
          </p:cNvSpPr>
          <p:nvPr>
            <p:ph type="sldNum" sz="quarter" idx="12"/>
          </p:nvPr>
        </p:nvSpPr>
        <p:spPr/>
        <p:txBody>
          <a:bodyPr/>
          <a:lstStyle/>
          <a:p>
            <a:fld id="{7D9E6AAB-7AD0-3D45-A14D-2ABAF2E2434C}" type="slidenum">
              <a:rPr lang="en-US" smtClean="0"/>
              <a:t>‹#›</a:t>
            </a:fld>
            <a:endParaRPr lang="en-US"/>
          </a:p>
        </p:txBody>
      </p:sp>
    </p:spTree>
    <p:extLst>
      <p:ext uri="{BB962C8B-B14F-4D97-AF65-F5344CB8AC3E}">
        <p14:creationId xmlns:p14="http://schemas.microsoft.com/office/powerpoint/2010/main" val="18966423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31CCF8E-36CF-344C-91A5-644E8CFB2293}" type="datetimeFigureOut">
              <a:rPr lang="en-US" smtClean="0"/>
              <a:t>9/25/2021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9E6AAB-7AD0-3D45-A14D-2ABAF2E2434C}" type="slidenum">
              <a:rPr lang="en-US" smtClean="0"/>
              <a:t>‹#›</a:t>
            </a:fld>
            <a:endParaRPr lang="en-US"/>
          </a:p>
        </p:txBody>
      </p:sp>
    </p:spTree>
    <p:extLst>
      <p:ext uri="{BB962C8B-B14F-4D97-AF65-F5344CB8AC3E}">
        <p14:creationId xmlns:p14="http://schemas.microsoft.com/office/powerpoint/2010/main" val="15494084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89834" y="937260"/>
            <a:ext cx="1053966" cy="498348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606046" y="937260"/>
            <a:ext cx="4716174" cy="498348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31CCF8E-36CF-344C-91A5-644E8CFB2293}" type="datetimeFigureOut">
              <a:rPr lang="en-US" smtClean="0"/>
              <a:t>9/25/2021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9E6AAB-7AD0-3D45-A14D-2ABAF2E2434C}" type="slidenum">
              <a:rPr lang="en-US" smtClean="0"/>
              <a:t>‹#›</a:t>
            </a:fld>
            <a:endParaRPr lang="en-US"/>
          </a:p>
        </p:txBody>
      </p:sp>
    </p:spTree>
    <p:extLst>
      <p:ext uri="{BB962C8B-B14F-4D97-AF65-F5344CB8AC3E}">
        <p14:creationId xmlns:p14="http://schemas.microsoft.com/office/powerpoint/2010/main" val="719401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cSld name="مقارنة">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ar-SA"/>
              <a:t>انقر لتحرير نمط عنوان الشكل الرئيسي</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4" name="Content Placeholder 3"/>
          <p:cNvSpPr>
            <a:spLocks noGrp="1"/>
          </p:cNvSpPr>
          <p:nvPr>
            <p:ph sz="half" idx="2"/>
          </p:nvPr>
        </p:nvSpPr>
        <p:spPr>
          <a:xfrm>
            <a:off x="629842" y="2505075"/>
            <a:ext cx="3868340" cy="368458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6" name="Content Placeholder 5"/>
          <p:cNvSpPr>
            <a:spLocks noGrp="1"/>
          </p:cNvSpPr>
          <p:nvPr>
            <p:ph sz="quarter" idx="4"/>
          </p:nvPr>
        </p:nvSpPr>
        <p:spPr>
          <a:xfrm>
            <a:off x="4629150" y="2505075"/>
            <a:ext cx="3887391" cy="368458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7" name="Date Placeholder 6"/>
          <p:cNvSpPr>
            <a:spLocks noGrp="1"/>
          </p:cNvSpPr>
          <p:nvPr>
            <p:ph type="dt" sz="half" idx="10"/>
          </p:nvPr>
        </p:nvSpPr>
        <p:spPr/>
        <p:txBody>
          <a:bodyPr/>
          <a:lstStyle/>
          <a:p>
            <a:fld id="{E8D46AA7-7AEB-2B4A-B8C0-44E8944AC5E8}" type="datetimeFigureOut">
              <a:rPr lang="en-US" smtClean="0"/>
              <a:t>9/25/2021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DB0AF65-73E9-654E-B46A-FB3FE0C2D022}" type="slidenum">
              <a:rPr lang="en-US" smtClean="0"/>
              <a:t>‹#›</a:t>
            </a:fld>
            <a:endParaRPr lang="en-US"/>
          </a:p>
        </p:txBody>
      </p:sp>
    </p:spTree>
    <p:extLst>
      <p:ext uri="{BB962C8B-B14F-4D97-AF65-F5344CB8AC3E}">
        <p14:creationId xmlns:p14="http://schemas.microsoft.com/office/powerpoint/2010/main" val="32077252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31CCF8E-36CF-344C-91A5-644E8CFB2293}" type="datetimeFigureOut">
              <a:rPr lang="en-US" smtClean="0"/>
              <a:t>9/25/2021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D9E6AAB-7AD0-3D45-A14D-2ABAF2E2434C}" type="slidenum">
              <a:rPr lang="en-US" smtClean="0"/>
              <a:t>‹#›</a:t>
            </a:fld>
            <a:endParaRPr lang="en-US"/>
          </a:p>
        </p:txBody>
      </p:sp>
      <p:pic>
        <p:nvPicPr>
          <p:cNvPr id="10" name="Picture 9">
            <a:extLst>
              <a:ext uri="{FF2B5EF4-FFF2-40B4-BE49-F238E27FC236}">
                <a16:creationId xmlns:a16="http://schemas.microsoft.com/office/drawing/2014/main" id="{6B0B008B-5370-3C4C-B40F-C451B386D6F2}"/>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842641" y="0"/>
            <a:ext cx="4301359" cy="764429"/>
          </a:xfrm>
          <a:prstGeom prst="rect">
            <a:avLst/>
          </a:prstGeom>
        </p:spPr>
      </p:pic>
    </p:spTree>
    <p:extLst>
      <p:ext uri="{BB962C8B-B14F-4D97-AF65-F5344CB8AC3E}">
        <p14:creationId xmlns:p14="http://schemas.microsoft.com/office/powerpoint/2010/main" val="35222612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106424" y="2386744"/>
            <a:ext cx="6940296" cy="1645920"/>
          </a:xfrm>
          <a:solidFill>
            <a:srgbClr val="FFFFFF"/>
          </a:solidFill>
          <a:ln w="38100">
            <a:solidFill>
              <a:srgbClr val="404040"/>
            </a:solidFill>
          </a:ln>
        </p:spPr>
        <p:txBody>
          <a:bodyPr lIns="274320" rIns="274320" anchor="ctr" anchorCtr="1">
            <a:normAutofit/>
          </a:bodyPr>
          <a:lstStyle>
            <a:lvl1pPr>
              <a:defRPr sz="3500">
                <a:solidFill>
                  <a:srgbClr val="262626"/>
                </a:solidFill>
              </a:defRPr>
            </a:lvl1pPr>
          </a:lstStyle>
          <a:p>
            <a:r>
              <a:rPr lang="en-US"/>
              <a:t>Click to edit Master title style</a:t>
            </a:r>
            <a:endParaRPr lang="en-US" dirty="0"/>
          </a:p>
        </p:txBody>
      </p:sp>
      <p:sp>
        <p:nvSpPr>
          <p:cNvPr id="3" name="Text Placeholder 2"/>
          <p:cNvSpPr>
            <a:spLocks noGrp="1"/>
          </p:cNvSpPr>
          <p:nvPr>
            <p:ph type="body" idx="1"/>
          </p:nvPr>
        </p:nvSpPr>
        <p:spPr>
          <a:xfrm>
            <a:off x="2021396" y="4352465"/>
            <a:ext cx="5101209" cy="1265082"/>
          </a:xfrm>
        </p:spPr>
        <p:txBody>
          <a:bodyPr anchor="t" anchorCtr="1">
            <a:normAutofit/>
          </a:bodyPr>
          <a:lstStyle>
            <a:lvl1pPr marL="0" indent="0">
              <a:buNone/>
              <a:defRPr sz="1900">
                <a:solidFill>
                  <a:schemeClr val="tx1"/>
                </a:solidFill>
              </a:defRPr>
            </a:lvl1pPr>
            <a:lvl2pPr marL="457200" indent="0">
              <a:buNone/>
              <a:defRPr sz="19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Date Placeholder 6"/>
          <p:cNvSpPr>
            <a:spLocks noGrp="1"/>
          </p:cNvSpPr>
          <p:nvPr>
            <p:ph type="dt" sz="half" idx="10"/>
          </p:nvPr>
        </p:nvSpPr>
        <p:spPr/>
        <p:txBody>
          <a:bodyPr/>
          <a:lstStyle/>
          <a:p>
            <a:fld id="{B31CCF8E-36CF-344C-91A5-644E8CFB2293}" type="datetimeFigureOut">
              <a:rPr lang="en-US" smtClean="0"/>
              <a:t>9/25/2021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D9E6AAB-7AD0-3D45-A14D-2ABAF2E2434C}" type="slidenum">
              <a:rPr lang="en-US" smtClean="0"/>
              <a:t>‹#›</a:t>
            </a:fld>
            <a:endParaRPr lang="en-US"/>
          </a:p>
        </p:txBody>
      </p:sp>
      <p:pic>
        <p:nvPicPr>
          <p:cNvPr id="10" name="Picture 9">
            <a:extLst>
              <a:ext uri="{FF2B5EF4-FFF2-40B4-BE49-F238E27FC236}">
                <a16:creationId xmlns:a16="http://schemas.microsoft.com/office/drawing/2014/main" id="{ED3513E1-1448-C54B-B246-BBDF46DABDAE}"/>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842641" y="0"/>
            <a:ext cx="4301359" cy="764429"/>
          </a:xfrm>
          <a:prstGeom prst="rect">
            <a:avLst/>
          </a:prstGeom>
        </p:spPr>
      </p:pic>
    </p:spTree>
    <p:extLst>
      <p:ext uri="{BB962C8B-B14F-4D97-AF65-F5344CB8AC3E}">
        <p14:creationId xmlns:p14="http://schemas.microsoft.com/office/powerpoint/2010/main" val="2987954855"/>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2239" y="2638044"/>
            <a:ext cx="3288023" cy="31019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53737" y="2638044"/>
            <a:ext cx="3290516" cy="31019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B31CCF8E-36CF-344C-91A5-644E8CFB2293}" type="datetimeFigureOut">
              <a:rPr lang="en-US" smtClean="0"/>
              <a:t>9/25/2021</a:t>
            </a:fld>
            <a:endParaRPr lang="en-US"/>
          </a:p>
        </p:txBody>
      </p:sp>
      <p:sp>
        <p:nvSpPr>
          <p:cNvPr id="9" name="Footer Placeholder 8"/>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7D9E6AAB-7AD0-3D45-A14D-2ABAF2E2434C}" type="slidenum">
              <a:rPr lang="en-US" smtClean="0"/>
              <a:t>‹#›</a:t>
            </a:fld>
            <a:endParaRPr lang="en-US"/>
          </a:p>
        </p:txBody>
      </p:sp>
    </p:spTree>
    <p:extLst>
      <p:ext uri="{BB962C8B-B14F-4D97-AF65-F5344CB8AC3E}">
        <p14:creationId xmlns:p14="http://schemas.microsoft.com/office/powerpoint/2010/main" val="14723028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02239" y="2313434"/>
            <a:ext cx="3288024"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2239" y="3143250"/>
            <a:ext cx="3288024" cy="25967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4753737" y="3143250"/>
            <a:ext cx="3290516" cy="2596776"/>
          </a:xfrm>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4"/>
          <p:cNvSpPr>
            <a:spLocks noGrp="1"/>
          </p:cNvSpPr>
          <p:nvPr>
            <p:ph type="body" sz="quarter" idx="13"/>
          </p:nvPr>
        </p:nvSpPr>
        <p:spPr>
          <a:xfrm>
            <a:off x="4753737" y="2313434"/>
            <a:ext cx="3290516"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Date Placeholder 6"/>
          <p:cNvSpPr>
            <a:spLocks noGrp="1"/>
          </p:cNvSpPr>
          <p:nvPr>
            <p:ph type="dt" sz="half" idx="10"/>
          </p:nvPr>
        </p:nvSpPr>
        <p:spPr/>
        <p:txBody>
          <a:bodyPr/>
          <a:lstStyle/>
          <a:p>
            <a:fld id="{B31CCF8E-36CF-344C-91A5-644E8CFB2293}" type="datetimeFigureOut">
              <a:rPr lang="en-US" smtClean="0"/>
              <a:t>9/25/2021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D9E6AAB-7AD0-3D45-A14D-2ABAF2E2434C}" type="slidenum">
              <a:rPr lang="en-US" smtClean="0"/>
              <a:t>‹#›</a:t>
            </a:fld>
            <a:endParaRPr lang="en-US"/>
          </a:p>
        </p:txBody>
      </p:sp>
      <p:sp>
        <p:nvSpPr>
          <p:cNvPr id="10" name="Title 9"/>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42577926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31CCF8E-36CF-344C-91A5-644E8CFB2293}" type="datetimeFigureOut">
              <a:rPr lang="en-US" smtClean="0"/>
              <a:t>9/25/2021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D9E6AAB-7AD0-3D45-A14D-2ABAF2E2434C}" type="slidenum">
              <a:rPr lang="en-US" smtClean="0"/>
              <a:t>‹#›</a:t>
            </a:fld>
            <a:endParaRPr lang="en-US"/>
          </a:p>
        </p:txBody>
      </p:sp>
      <p:pic>
        <p:nvPicPr>
          <p:cNvPr id="6" name="Picture 5">
            <a:extLst>
              <a:ext uri="{FF2B5EF4-FFF2-40B4-BE49-F238E27FC236}">
                <a16:creationId xmlns:a16="http://schemas.microsoft.com/office/drawing/2014/main" id="{543F31D1-57FF-9B47-BC08-CEBA685B8A01}"/>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842641" y="0"/>
            <a:ext cx="4301359" cy="764429"/>
          </a:xfrm>
          <a:prstGeom prst="rect">
            <a:avLst/>
          </a:prstGeom>
        </p:spPr>
      </p:pic>
    </p:spTree>
    <p:extLst>
      <p:ext uri="{BB962C8B-B14F-4D97-AF65-F5344CB8AC3E}">
        <p14:creationId xmlns:p14="http://schemas.microsoft.com/office/powerpoint/2010/main" val="1293846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31CCF8E-36CF-344C-91A5-644E8CFB2293}" type="datetimeFigureOut">
              <a:rPr lang="en-US" smtClean="0"/>
              <a:t>9/25/2021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D9E6AAB-7AD0-3D45-A14D-2ABAF2E2434C}" type="slidenum">
              <a:rPr lang="en-US" smtClean="0"/>
              <a:t>‹#›</a:t>
            </a:fld>
            <a:endParaRPr lang="en-US"/>
          </a:p>
        </p:txBody>
      </p:sp>
      <p:pic>
        <p:nvPicPr>
          <p:cNvPr id="5" name="Picture 4">
            <a:extLst>
              <a:ext uri="{FF2B5EF4-FFF2-40B4-BE49-F238E27FC236}">
                <a16:creationId xmlns:a16="http://schemas.microsoft.com/office/drawing/2014/main" id="{EFF81769-39DD-E44C-9B2D-41603F171783}"/>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842641" y="0"/>
            <a:ext cx="4301359" cy="764429"/>
          </a:xfrm>
          <a:prstGeom prst="rect">
            <a:avLst/>
          </a:prstGeom>
        </p:spPr>
      </p:pic>
    </p:spTree>
    <p:extLst>
      <p:ext uri="{BB962C8B-B14F-4D97-AF65-F5344CB8AC3E}">
        <p14:creationId xmlns:p14="http://schemas.microsoft.com/office/powerpoint/2010/main" val="16140207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31CCF8E-36CF-344C-91A5-644E8CFB2293}" type="datetimeFigureOut">
              <a:rPr lang="en-US" smtClean="0"/>
              <a:t>9/25/2021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D9E6AAB-7AD0-3D45-A14D-2ABAF2E2434C}" type="slidenum">
              <a:rPr lang="en-US" smtClean="0"/>
              <a:t>‹#›</a:t>
            </a:fld>
            <a:endParaRPr lang="en-US"/>
          </a:p>
        </p:txBody>
      </p:sp>
    </p:spTree>
    <p:extLst>
      <p:ext uri="{BB962C8B-B14F-4D97-AF65-F5344CB8AC3E}">
        <p14:creationId xmlns:p14="http://schemas.microsoft.com/office/powerpoint/2010/main" val="23212718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6" name="Rectangle 25"/>
          <p:cNvSpPr/>
          <p:nvPr/>
        </p:nvSpPr>
        <p:spPr>
          <a:xfrm>
            <a:off x="0" y="0"/>
            <a:ext cx="457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640703" y="2243829"/>
            <a:ext cx="3290594" cy="1141497"/>
          </a:xfrm>
          <a:solidFill>
            <a:srgbClr val="FFFFFF"/>
          </a:solidFill>
          <a:ln>
            <a:solidFill>
              <a:srgbClr val="404040"/>
            </a:solidFill>
          </a:ln>
        </p:spPr>
        <p:txBody>
          <a:bodyPr anchor="ctr" anchorCtr="1">
            <a:normAutofit/>
          </a:bodyPr>
          <a:lstStyle>
            <a:lvl1pPr>
              <a:defRPr sz="2100">
                <a:solidFill>
                  <a:srgbClr val="262626"/>
                </a:solidFill>
              </a:defRPr>
            </a:lvl1pPr>
          </a:lstStyle>
          <a:p>
            <a:r>
              <a:rPr lang="en-US"/>
              <a:t>Click to edit Master title style</a:t>
            </a:r>
            <a:endParaRPr lang="en-US" dirty="0"/>
          </a:p>
        </p:txBody>
      </p:sp>
      <p:sp>
        <p:nvSpPr>
          <p:cNvPr id="3" name="Content Placeholder 2"/>
          <p:cNvSpPr>
            <a:spLocks noGrp="1"/>
          </p:cNvSpPr>
          <p:nvPr>
            <p:ph idx="1"/>
          </p:nvPr>
        </p:nvSpPr>
        <p:spPr>
          <a:xfrm>
            <a:off x="5052060" y="804672"/>
            <a:ext cx="361188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62965" y="3549918"/>
            <a:ext cx="284607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Date Placeholder 8"/>
          <p:cNvSpPr>
            <a:spLocks noGrp="1"/>
          </p:cNvSpPr>
          <p:nvPr>
            <p:ph type="dt" sz="half" idx="10"/>
          </p:nvPr>
        </p:nvSpPr>
        <p:spPr/>
        <p:txBody>
          <a:bodyPr/>
          <a:lstStyle/>
          <a:p>
            <a:fld id="{B31CCF8E-36CF-344C-91A5-644E8CFB2293}" type="datetimeFigureOut">
              <a:rPr lang="en-US" smtClean="0"/>
              <a:t>9/25/2021</a:t>
            </a:fld>
            <a:endParaRPr lang="en-US"/>
          </a:p>
        </p:txBody>
      </p:sp>
      <p:sp>
        <p:nvSpPr>
          <p:cNvPr id="10" name="Footer Placeholder 9"/>
          <p:cNvSpPr>
            <a:spLocks noGrp="1"/>
          </p:cNvSpPr>
          <p:nvPr>
            <p:ph type="ftr" sz="quarter" idx="11"/>
          </p:nvPr>
        </p:nvSpPr>
        <p:spPr>
          <a:xfrm>
            <a:off x="640703" y="6236208"/>
            <a:ext cx="3806398" cy="320040"/>
          </a:xfrm>
        </p:spPr>
        <p:txBody>
          <a:bodyPr>
            <a:normAutofit/>
          </a:bodyPr>
          <a:lstStyle>
            <a:lvl1pPr>
              <a:defRPr>
                <a:solidFill>
                  <a:srgbClr val="FFFFFF">
                    <a:alpha val="70000"/>
                  </a:srgbClr>
                </a:solidFill>
              </a:defRPr>
            </a:lvl1pPr>
          </a:lstStyle>
          <a:p>
            <a:endParaRPr lang="en-US"/>
          </a:p>
        </p:txBody>
      </p:sp>
      <p:sp>
        <p:nvSpPr>
          <p:cNvPr id="11" name="Slide Number Placeholder 10"/>
          <p:cNvSpPr>
            <a:spLocks noGrp="1"/>
          </p:cNvSpPr>
          <p:nvPr>
            <p:ph type="sldNum" sz="quarter" idx="12"/>
          </p:nvPr>
        </p:nvSpPr>
        <p:spPr/>
        <p:txBody>
          <a:bodyPr/>
          <a:lstStyle/>
          <a:p>
            <a:fld id="{7D9E6AAB-7AD0-3D45-A14D-2ABAF2E2434C}" type="slidenum">
              <a:rPr lang="en-US" smtClean="0"/>
              <a:t>‹#›</a:t>
            </a:fld>
            <a:endParaRPr lang="en-US"/>
          </a:p>
        </p:txBody>
      </p:sp>
    </p:spTree>
    <p:extLst>
      <p:ext uri="{BB962C8B-B14F-4D97-AF65-F5344CB8AC3E}">
        <p14:creationId xmlns:p14="http://schemas.microsoft.com/office/powerpoint/2010/main" val="37125179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1606045" y="964692"/>
            <a:ext cx="5937755"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606045" y="2638045"/>
            <a:ext cx="5937755" cy="310198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978943" y="6238816"/>
            <a:ext cx="2065310" cy="323968"/>
          </a:xfrm>
          <a:prstGeom prst="rect">
            <a:avLst/>
          </a:prstGeom>
        </p:spPr>
        <p:txBody>
          <a:bodyPr vert="horz" lIns="91440" tIns="45720" rIns="91440" bIns="45720" rtlCol="0" anchor="ctr"/>
          <a:lstStyle>
            <a:lvl1pPr algn="r">
              <a:defRPr sz="1000">
                <a:solidFill>
                  <a:schemeClr val="tx1">
                    <a:alpha val="70000"/>
                  </a:schemeClr>
                </a:solidFill>
              </a:defRPr>
            </a:lvl1pPr>
          </a:lstStyle>
          <a:p>
            <a:fld id="{B31CCF8E-36CF-344C-91A5-644E8CFB2293}" type="datetimeFigureOut">
              <a:rPr lang="en-US" smtClean="0"/>
              <a:t>9/25/2021</a:t>
            </a:fld>
            <a:endParaRPr lang="en-US"/>
          </a:p>
        </p:txBody>
      </p:sp>
      <p:sp>
        <p:nvSpPr>
          <p:cNvPr id="5" name="Footer Placeholder 4"/>
          <p:cNvSpPr>
            <a:spLocks noGrp="1"/>
          </p:cNvSpPr>
          <p:nvPr>
            <p:ph type="ftr" sz="quarter" idx="3"/>
          </p:nvPr>
        </p:nvSpPr>
        <p:spPr>
          <a:xfrm>
            <a:off x="1102239" y="6236208"/>
            <a:ext cx="4556664" cy="320040"/>
          </a:xfrm>
          <a:prstGeom prst="rect">
            <a:avLst/>
          </a:prstGeom>
        </p:spPr>
        <p:txBody>
          <a:bodyPr vert="horz" lIns="91440" tIns="45720" rIns="91440" bIns="45720" rtlCol="0" anchor="ctr"/>
          <a:lstStyle>
            <a:lvl1pPr algn="l">
              <a:defRPr sz="1000">
                <a:solidFill>
                  <a:schemeClr val="tx1">
                    <a:alpha val="70000"/>
                  </a:schemeClr>
                </a:solidFill>
              </a:defRPr>
            </a:lvl1pPr>
          </a:lstStyle>
          <a:p>
            <a:endParaRPr lang="en-US"/>
          </a:p>
        </p:txBody>
      </p:sp>
      <p:sp>
        <p:nvSpPr>
          <p:cNvPr id="6" name="Slide Number Placeholder 5"/>
          <p:cNvSpPr>
            <a:spLocks noGrp="1"/>
          </p:cNvSpPr>
          <p:nvPr>
            <p:ph type="sldNum" sz="quarter" idx="4"/>
          </p:nvPr>
        </p:nvSpPr>
        <p:spPr>
          <a:xfrm>
            <a:off x="8240112" y="6217920"/>
            <a:ext cx="365760" cy="365760"/>
          </a:xfrm>
          <a:prstGeom prst="ellipse">
            <a:avLst/>
          </a:prstGeom>
          <a:solidFill>
            <a:srgbClr val="1D1D1D">
              <a:alpha val="69804"/>
            </a:srgbClr>
          </a:solidFill>
        </p:spPr>
        <p:txBody>
          <a:bodyPr vert="horz" lIns="18288" tIns="45720" rIns="18288" bIns="45720" rtlCol="0" anchor="ctr">
            <a:noAutofit/>
          </a:bodyPr>
          <a:lstStyle>
            <a:lvl1pPr algn="ctr">
              <a:defRPr sz="1100" spc="0" baseline="0">
                <a:solidFill>
                  <a:srgbClr val="FFFFFF"/>
                </a:solidFill>
              </a:defRPr>
            </a:lvl1pPr>
          </a:lstStyle>
          <a:p>
            <a:fld id="{7D9E6AAB-7AD0-3D45-A14D-2ABAF2E2434C}" type="slidenum">
              <a:rPr lang="en-US" smtClean="0"/>
              <a:t>‹#›</a:t>
            </a:fld>
            <a:endParaRPr lang="en-US"/>
          </a:p>
        </p:txBody>
      </p:sp>
    </p:spTree>
    <p:extLst>
      <p:ext uri="{BB962C8B-B14F-4D97-AF65-F5344CB8AC3E}">
        <p14:creationId xmlns:p14="http://schemas.microsoft.com/office/powerpoint/2010/main" val="3776168559"/>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19" r:id="rId8"/>
    <p:sldLayoutId id="2147483714" r:id="rId9"/>
    <p:sldLayoutId id="2147483715" r:id="rId10"/>
    <p:sldLayoutId id="2147483716" r:id="rId11"/>
    <p:sldLayoutId id="2147483717" r:id="rId12"/>
    <p:sldLayoutId id="2147483718" r:id="rId13"/>
  </p:sldLayoutIdLst>
  <p:txStyles>
    <p:titleStyle>
      <a:lvl1pPr algn="ctr" defTabSz="914400" rtl="0" eaLnBrk="1" latinLnBrk="0" hangingPunct="1">
        <a:lnSpc>
          <a:spcPct val="90000"/>
        </a:lnSpc>
        <a:spcBef>
          <a:spcPct val="0"/>
        </a:spcBef>
        <a:buNone/>
        <a:defRPr sz="26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44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59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28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mailto:Mohamed.kchouk1@un.org" TargetMode="External"/><Relationship Id="rId2" Type="http://schemas.openxmlformats.org/officeDocument/2006/relationships/hyperlink" Target="mailto:mohamedelyes@gmail.com" TargetMode="Externa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8.xml"/><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8.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3.xml"/><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E2D3ED-CDF1-CC44-A89E-363193194400}"/>
              </a:ext>
            </a:extLst>
          </p:cNvPr>
          <p:cNvSpPr>
            <a:spLocks noGrp="1"/>
          </p:cNvSpPr>
          <p:nvPr>
            <p:ph type="ctrTitle"/>
          </p:nvPr>
        </p:nvSpPr>
        <p:spPr>
          <a:xfrm>
            <a:off x="276225" y="1612433"/>
            <a:ext cx="8515349" cy="2559518"/>
          </a:xfrm>
        </p:spPr>
        <p:txBody>
          <a:bodyPr>
            <a:noAutofit/>
          </a:bodyPr>
          <a:lstStyle/>
          <a:p>
            <a:r>
              <a:rPr lang="en-US" sz="2400" dirty="0"/>
              <a:t>Contribution of local governments, cities &amp; Non-governmental organization's  to the implementation of the Cartagena Protocol on Biosafety: </a:t>
            </a:r>
            <a:br>
              <a:rPr lang="en-US" sz="2400" dirty="0"/>
            </a:br>
            <a:br>
              <a:rPr lang="en-US" sz="2400" dirty="0"/>
            </a:br>
            <a:r>
              <a:rPr lang="en-US" sz="2400" dirty="0"/>
              <a:t>Opportunities to profile work on the Action Agenda for Nature and People</a:t>
            </a:r>
          </a:p>
        </p:txBody>
      </p:sp>
      <p:sp>
        <p:nvSpPr>
          <p:cNvPr id="3" name="Subtitle 2">
            <a:extLst>
              <a:ext uri="{FF2B5EF4-FFF2-40B4-BE49-F238E27FC236}">
                <a16:creationId xmlns:a16="http://schemas.microsoft.com/office/drawing/2014/main" id="{DFB1200B-59D9-0A4A-8C60-458E119E360B}"/>
              </a:ext>
            </a:extLst>
          </p:cNvPr>
          <p:cNvSpPr>
            <a:spLocks noGrp="1"/>
          </p:cNvSpPr>
          <p:nvPr>
            <p:ph type="subTitle" idx="1"/>
          </p:nvPr>
        </p:nvSpPr>
        <p:spPr>
          <a:xfrm>
            <a:off x="76200" y="4381500"/>
            <a:ext cx="8915400" cy="993962"/>
          </a:xfrm>
        </p:spPr>
        <p:txBody>
          <a:bodyPr>
            <a:noAutofit/>
          </a:bodyPr>
          <a:lstStyle/>
          <a:p>
            <a:r>
              <a:rPr lang="en-US" sz="1800" dirty="0"/>
              <a:t>Mr. Mohamed Elyes KCHOUK</a:t>
            </a:r>
          </a:p>
          <a:p>
            <a:r>
              <a:rPr lang="en-US" sz="1800" dirty="0"/>
              <a:t>Regional Specialist for francophone Africa for the United Nations Environment Programme (UNEP) – Biosafety Clearing-House (BCH) Project 3</a:t>
            </a:r>
          </a:p>
          <a:p>
            <a:r>
              <a:rPr lang="en-US" sz="1800" dirty="0"/>
              <a:t>Member of the City Council of Hammam-</a:t>
            </a:r>
            <a:r>
              <a:rPr lang="en-US" sz="1800" dirty="0" err="1"/>
              <a:t>Lif</a:t>
            </a:r>
            <a:r>
              <a:rPr lang="en-US" sz="1800" dirty="0"/>
              <a:t> as </a:t>
            </a:r>
          </a:p>
          <a:p>
            <a:r>
              <a:rPr lang="en-US" sz="1800" dirty="0"/>
              <a:t>Co-founder of 2 NGOs: North African Network of Taxonomy (NAFRINET) </a:t>
            </a:r>
          </a:p>
          <a:p>
            <a:r>
              <a:rPr lang="en-US" sz="1800" dirty="0"/>
              <a:t>and the Tunisian Association of Taxonomy (ATUTAX). </a:t>
            </a:r>
          </a:p>
        </p:txBody>
      </p:sp>
    </p:spTree>
    <p:extLst>
      <p:ext uri="{BB962C8B-B14F-4D97-AF65-F5344CB8AC3E}">
        <p14:creationId xmlns:p14="http://schemas.microsoft.com/office/powerpoint/2010/main" val="34092307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721D11-FA2D-6943-86AF-E16FDC8FD689}"/>
              </a:ext>
            </a:extLst>
          </p:cNvPr>
          <p:cNvSpPr>
            <a:spLocks noGrp="1"/>
          </p:cNvSpPr>
          <p:nvPr>
            <p:ph type="title"/>
          </p:nvPr>
        </p:nvSpPr>
        <p:spPr>
          <a:xfrm>
            <a:off x="381000" y="964692"/>
            <a:ext cx="8572499" cy="1188720"/>
          </a:xfrm>
        </p:spPr>
        <p:txBody>
          <a:bodyPr>
            <a:normAutofit fontScale="90000"/>
          </a:bodyPr>
          <a:lstStyle/>
          <a:p>
            <a:r>
              <a:rPr lang="en-US" dirty="0"/>
              <a:t>National biosafety frameworks  a key to implementing The Protocol</a:t>
            </a:r>
            <a:br>
              <a:rPr lang="en-US" dirty="0"/>
            </a:br>
            <a:endParaRPr lang="en-TN" dirty="0"/>
          </a:p>
        </p:txBody>
      </p:sp>
      <p:sp>
        <p:nvSpPr>
          <p:cNvPr id="3" name="Content Placeholder 2">
            <a:extLst>
              <a:ext uri="{FF2B5EF4-FFF2-40B4-BE49-F238E27FC236}">
                <a16:creationId xmlns:a16="http://schemas.microsoft.com/office/drawing/2014/main" id="{BC2852FA-4792-384E-BC9D-8EA4F93AAA9B}"/>
              </a:ext>
            </a:extLst>
          </p:cNvPr>
          <p:cNvSpPr>
            <a:spLocks noGrp="1"/>
          </p:cNvSpPr>
          <p:nvPr>
            <p:ph idx="1"/>
          </p:nvPr>
        </p:nvSpPr>
        <p:spPr>
          <a:xfrm>
            <a:off x="699247" y="2638045"/>
            <a:ext cx="7745506" cy="3924120"/>
          </a:xfrm>
        </p:spPr>
        <p:txBody>
          <a:bodyPr>
            <a:normAutofit fontScale="85000" lnSpcReduction="10000"/>
          </a:bodyPr>
          <a:lstStyle/>
          <a:p>
            <a:pPr marL="0" indent="0">
              <a:buNone/>
            </a:pPr>
            <a:r>
              <a:rPr lang="en-US" sz="2400" dirty="0"/>
              <a:t>NGOs commitment to the Action Agenda by 2030: </a:t>
            </a:r>
            <a:endParaRPr lang="en-TN" sz="2400" dirty="0"/>
          </a:p>
          <a:p>
            <a:r>
              <a:rPr lang="en-US" sz="2400" dirty="0"/>
              <a:t>Provide training on the development and implementation of legal, administrative and other measures to implement the Protocol;</a:t>
            </a:r>
            <a:endParaRPr lang="en-TN" sz="2400" dirty="0"/>
          </a:p>
          <a:p>
            <a:r>
              <a:rPr lang="en-US" sz="2400" dirty="0"/>
              <a:t>Provide support for Parties to carry out biosafety activities set out in compliance action plans</a:t>
            </a:r>
            <a:endParaRPr lang="en-TN" sz="2400" dirty="0"/>
          </a:p>
          <a:p>
            <a:pPr marL="0" indent="0">
              <a:buNone/>
            </a:pPr>
            <a:r>
              <a:rPr lang="en-US" sz="2400" dirty="0"/>
              <a:t>Challenges as benefits:</a:t>
            </a:r>
            <a:endParaRPr lang="en-TN" sz="2400" dirty="0"/>
          </a:p>
          <a:p>
            <a:r>
              <a:rPr lang="en-US" sz="2400" dirty="0"/>
              <a:t>Governments or Parties can have fully implemented national biosafety frameworks</a:t>
            </a:r>
            <a:endParaRPr lang="en-TN" sz="2400" dirty="0"/>
          </a:p>
          <a:p>
            <a:r>
              <a:rPr lang="en-US" sz="2400" dirty="0"/>
              <a:t>LMOs can be regulated</a:t>
            </a:r>
            <a:endParaRPr lang="en-TN" sz="2400" dirty="0"/>
          </a:p>
          <a:p>
            <a:r>
              <a:rPr lang="en-US" sz="2400" dirty="0"/>
              <a:t>Potential risks of LMOs can be addressed to biodiversity or human health</a:t>
            </a:r>
            <a:endParaRPr lang="en-TN" sz="2400" dirty="0"/>
          </a:p>
        </p:txBody>
      </p:sp>
    </p:spTree>
    <p:extLst>
      <p:ext uri="{BB962C8B-B14F-4D97-AF65-F5344CB8AC3E}">
        <p14:creationId xmlns:p14="http://schemas.microsoft.com/office/powerpoint/2010/main" val="20382120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921EE4-6C4B-274A-A9CF-C9DA76C5699F}"/>
              </a:ext>
            </a:extLst>
          </p:cNvPr>
          <p:cNvSpPr>
            <a:spLocks noGrp="1"/>
          </p:cNvSpPr>
          <p:nvPr>
            <p:ph type="title"/>
          </p:nvPr>
        </p:nvSpPr>
        <p:spPr>
          <a:xfrm>
            <a:off x="276225" y="1005601"/>
            <a:ext cx="8648700" cy="3032999"/>
          </a:xfrm>
        </p:spPr>
        <p:txBody>
          <a:bodyPr>
            <a:normAutofit fontScale="90000"/>
          </a:bodyPr>
          <a:lstStyle/>
          <a:p>
            <a:r>
              <a:rPr lang="en-US" dirty="0"/>
              <a:t>Thank you for your attention</a:t>
            </a:r>
            <a:br>
              <a:rPr lang="en-US" dirty="0"/>
            </a:br>
            <a:r>
              <a:rPr lang="en-US" dirty="0"/>
              <a:t>-</a:t>
            </a:r>
            <a:r>
              <a:rPr lang="en-US" sz="3600" dirty="0"/>
              <a:t>NGOs and local government are good listeners and </a:t>
            </a:r>
            <a:br>
              <a:rPr lang="en-US" sz="3600" dirty="0"/>
            </a:br>
            <a:r>
              <a:rPr lang="en-US" sz="3600" dirty="0"/>
              <a:t>bring action among individuals/public on biosafety</a:t>
            </a:r>
            <a:br>
              <a:rPr lang="en-TN" sz="3600" dirty="0"/>
            </a:br>
            <a:endParaRPr lang="en-US" dirty="0"/>
          </a:p>
        </p:txBody>
      </p:sp>
      <p:sp>
        <p:nvSpPr>
          <p:cNvPr id="3" name="Text Placeholder 2">
            <a:extLst>
              <a:ext uri="{FF2B5EF4-FFF2-40B4-BE49-F238E27FC236}">
                <a16:creationId xmlns:a16="http://schemas.microsoft.com/office/drawing/2014/main" id="{5F272D2F-5AB1-234E-A0B4-12B62247C337}"/>
              </a:ext>
            </a:extLst>
          </p:cNvPr>
          <p:cNvSpPr>
            <a:spLocks noGrp="1"/>
          </p:cNvSpPr>
          <p:nvPr>
            <p:ph type="body" idx="1"/>
          </p:nvPr>
        </p:nvSpPr>
        <p:spPr/>
        <p:txBody>
          <a:bodyPr>
            <a:normAutofit/>
          </a:bodyPr>
          <a:lstStyle/>
          <a:p>
            <a:r>
              <a:rPr lang="en-US" dirty="0"/>
              <a:t>Mohamed Elyes Kchouk</a:t>
            </a:r>
          </a:p>
          <a:p>
            <a:r>
              <a:rPr lang="en-US" dirty="0">
                <a:hlinkClick r:id="rId2"/>
              </a:rPr>
              <a:t>mohamedelyes@gmail.com</a:t>
            </a:r>
            <a:endParaRPr lang="en-US" dirty="0"/>
          </a:p>
          <a:p>
            <a:r>
              <a:rPr lang="en-US" dirty="0">
                <a:hlinkClick r:id="rId3"/>
              </a:rPr>
              <a:t>Mohamed.kchouk1@un.org</a:t>
            </a:r>
            <a:endParaRPr lang="en-US" dirty="0"/>
          </a:p>
          <a:p>
            <a:endParaRPr lang="en-US" dirty="0"/>
          </a:p>
        </p:txBody>
      </p:sp>
    </p:spTree>
    <p:extLst>
      <p:ext uri="{BB962C8B-B14F-4D97-AF65-F5344CB8AC3E}">
        <p14:creationId xmlns:p14="http://schemas.microsoft.com/office/powerpoint/2010/main" val="506636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5C3931-1B16-EC41-B67A-EB9D855B5E10}"/>
              </a:ext>
            </a:extLst>
          </p:cNvPr>
          <p:cNvSpPr>
            <a:spLocks noGrp="1"/>
          </p:cNvSpPr>
          <p:nvPr>
            <p:ph type="title" idx="4294967295"/>
          </p:nvPr>
        </p:nvSpPr>
        <p:spPr>
          <a:xfrm>
            <a:off x="914400" y="0"/>
            <a:ext cx="7505700" cy="1304272"/>
          </a:xfrm>
        </p:spPr>
        <p:txBody>
          <a:bodyPr>
            <a:normAutofit fontScale="90000"/>
          </a:bodyPr>
          <a:lstStyle/>
          <a:p>
            <a:r>
              <a:rPr lang="en-US" dirty="0"/>
              <a:t>Association for the Safeguarding of the city of Hammam-</a:t>
            </a:r>
            <a:r>
              <a:rPr lang="en-US" dirty="0" err="1"/>
              <a:t>Lif</a:t>
            </a:r>
            <a:br>
              <a:rPr lang="en-US" dirty="0"/>
            </a:br>
            <a:r>
              <a:rPr lang="en-US" dirty="0"/>
              <a:t>-cities can play a role in committing to Biodiversity and biosafety</a:t>
            </a:r>
          </a:p>
        </p:txBody>
      </p:sp>
      <p:sp>
        <p:nvSpPr>
          <p:cNvPr id="8" name="Text Placeholder 4">
            <a:extLst>
              <a:ext uri="{FF2B5EF4-FFF2-40B4-BE49-F238E27FC236}">
                <a16:creationId xmlns:a16="http://schemas.microsoft.com/office/drawing/2014/main" id="{52B0316A-6EA6-A840-8E1B-4A6704B65BB3}"/>
              </a:ext>
            </a:extLst>
          </p:cNvPr>
          <p:cNvSpPr txBox="1">
            <a:spLocks/>
          </p:cNvSpPr>
          <p:nvPr/>
        </p:nvSpPr>
        <p:spPr>
          <a:xfrm>
            <a:off x="486206" y="1665694"/>
            <a:ext cx="5937250" cy="887600"/>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44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59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28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a:lstStyle>
          <a:p>
            <a:r>
              <a:rPr lang="en-US" sz="2000" dirty="0"/>
              <a:t>2015 Campaign to stop pollution of the sea</a:t>
            </a:r>
          </a:p>
          <a:p>
            <a:r>
              <a:rPr lang="en-US" sz="2000" dirty="0"/>
              <a:t>10,000 Signatures </a:t>
            </a:r>
          </a:p>
          <a:p>
            <a:endParaRPr lang="en-US" sz="2000" dirty="0"/>
          </a:p>
          <a:p>
            <a:r>
              <a:rPr lang="en-US" sz="2000" dirty="0"/>
              <a:t>STOP POLLUTION OF TUNIS BAY (https://</a:t>
            </a:r>
            <a:r>
              <a:rPr lang="en-US" sz="2000" dirty="0" err="1"/>
              <a:t>www.youtube.com</a:t>
            </a:r>
            <a:r>
              <a:rPr lang="en-US" sz="2000" dirty="0"/>
              <a:t>/</a:t>
            </a:r>
            <a:r>
              <a:rPr lang="en-US" sz="2000" dirty="0" err="1"/>
              <a:t>watch?v</a:t>
            </a:r>
            <a:r>
              <a:rPr lang="en-US" sz="2000" dirty="0"/>
              <a:t>=xRnBwR52yj4)</a:t>
            </a:r>
          </a:p>
        </p:txBody>
      </p:sp>
      <p:pic>
        <p:nvPicPr>
          <p:cNvPr id="5" name="Picture 4">
            <a:extLst>
              <a:ext uri="{FF2B5EF4-FFF2-40B4-BE49-F238E27FC236}">
                <a16:creationId xmlns:a16="http://schemas.microsoft.com/office/drawing/2014/main" id="{EE9043E1-3E02-C34E-85F3-CC7D96F01D1D}"/>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5938154" y="2918856"/>
            <a:ext cx="2252598" cy="1280087"/>
          </a:xfrm>
          <a:prstGeom prst="rect">
            <a:avLst/>
          </a:prstGeom>
        </p:spPr>
      </p:pic>
      <p:pic>
        <p:nvPicPr>
          <p:cNvPr id="7" name="Picture 6">
            <a:extLst>
              <a:ext uri="{FF2B5EF4-FFF2-40B4-BE49-F238E27FC236}">
                <a16:creationId xmlns:a16="http://schemas.microsoft.com/office/drawing/2014/main" id="{A5AE5380-CE62-A14B-B99F-5DB906116354}"/>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938154" y="1696408"/>
            <a:ext cx="2165951" cy="990928"/>
          </a:xfrm>
          <a:prstGeom prst="rect">
            <a:avLst/>
          </a:prstGeom>
        </p:spPr>
      </p:pic>
      <p:pic>
        <p:nvPicPr>
          <p:cNvPr id="12" name="Picture 11">
            <a:extLst>
              <a:ext uri="{FF2B5EF4-FFF2-40B4-BE49-F238E27FC236}">
                <a16:creationId xmlns:a16="http://schemas.microsoft.com/office/drawing/2014/main" id="{99469B1C-7144-944F-97CA-F503CCF029B2}"/>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395265" y="4304184"/>
            <a:ext cx="4477871" cy="2499087"/>
          </a:xfrm>
          <a:prstGeom prst="rect">
            <a:avLst/>
          </a:prstGeom>
        </p:spPr>
      </p:pic>
      <p:sp>
        <p:nvSpPr>
          <p:cNvPr id="3" name="TextBox 2">
            <a:extLst>
              <a:ext uri="{FF2B5EF4-FFF2-40B4-BE49-F238E27FC236}">
                <a16:creationId xmlns:a16="http://schemas.microsoft.com/office/drawing/2014/main" id="{A12FAE6A-A2C2-584C-8771-C258FF5EC27B}"/>
              </a:ext>
            </a:extLst>
          </p:cNvPr>
          <p:cNvSpPr txBox="1"/>
          <p:nvPr/>
        </p:nvSpPr>
        <p:spPr>
          <a:xfrm>
            <a:off x="766482" y="3805518"/>
            <a:ext cx="2526013" cy="369332"/>
          </a:xfrm>
          <a:prstGeom prst="rect">
            <a:avLst/>
          </a:prstGeom>
          <a:noFill/>
        </p:spPr>
        <p:txBody>
          <a:bodyPr wrap="none" rtlCol="0">
            <a:spAutoFit/>
          </a:bodyPr>
          <a:lstStyle/>
          <a:p>
            <a:r>
              <a:rPr lang="en-US" dirty="0"/>
              <a:t>Disappearance of species</a:t>
            </a:r>
          </a:p>
        </p:txBody>
      </p:sp>
      <p:sp>
        <p:nvSpPr>
          <p:cNvPr id="11" name="TextBox 10">
            <a:extLst>
              <a:ext uri="{FF2B5EF4-FFF2-40B4-BE49-F238E27FC236}">
                <a16:creationId xmlns:a16="http://schemas.microsoft.com/office/drawing/2014/main" id="{7EB4B662-BEDD-6648-9D52-81F44DAFD83B}"/>
              </a:ext>
            </a:extLst>
          </p:cNvPr>
          <p:cNvSpPr txBox="1"/>
          <p:nvPr/>
        </p:nvSpPr>
        <p:spPr>
          <a:xfrm>
            <a:off x="486206" y="5322052"/>
            <a:ext cx="2417650" cy="369332"/>
          </a:xfrm>
          <a:prstGeom prst="rect">
            <a:avLst/>
          </a:prstGeom>
          <a:noFill/>
        </p:spPr>
        <p:txBody>
          <a:bodyPr wrap="none" rtlCol="0">
            <a:spAutoFit/>
          </a:bodyPr>
          <a:lstStyle/>
          <a:p>
            <a:r>
              <a:rPr lang="en-US" dirty="0" err="1">
                <a:solidFill>
                  <a:schemeClr val="bg1"/>
                </a:solidFill>
              </a:rPr>
              <a:t>Spirographis</a:t>
            </a:r>
            <a:r>
              <a:rPr lang="en-US" dirty="0">
                <a:solidFill>
                  <a:schemeClr val="bg1"/>
                </a:solidFill>
              </a:rPr>
              <a:t> </a:t>
            </a:r>
            <a:r>
              <a:rPr lang="en-US" dirty="0" err="1">
                <a:solidFill>
                  <a:schemeClr val="bg1"/>
                </a:solidFill>
              </a:rPr>
              <a:t>spallanzanii</a:t>
            </a:r>
            <a:endParaRPr lang="en-US" dirty="0">
              <a:solidFill>
                <a:schemeClr val="bg1"/>
              </a:solidFill>
            </a:endParaRPr>
          </a:p>
        </p:txBody>
      </p:sp>
      <p:pic>
        <p:nvPicPr>
          <p:cNvPr id="6" name="Picture 5">
            <a:extLst>
              <a:ext uri="{FF2B5EF4-FFF2-40B4-BE49-F238E27FC236}">
                <a16:creationId xmlns:a16="http://schemas.microsoft.com/office/drawing/2014/main" id="{7A2AC505-9851-4C00-950A-447082527F14}"/>
              </a:ext>
            </a:extLst>
          </p:cNvPr>
          <p:cNvPicPr>
            <a:picLocks noChangeAspect="1"/>
          </p:cNvPicPr>
          <p:nvPr/>
        </p:nvPicPr>
        <p:blipFill>
          <a:blip r:embed="rId5"/>
          <a:stretch>
            <a:fillRect/>
          </a:stretch>
        </p:blipFill>
        <p:spPr>
          <a:xfrm>
            <a:off x="4982488" y="4304184"/>
            <a:ext cx="3923387" cy="2499087"/>
          </a:xfrm>
          <a:prstGeom prst="rect">
            <a:avLst/>
          </a:prstGeom>
        </p:spPr>
      </p:pic>
    </p:spTree>
    <p:extLst>
      <p:ext uri="{BB962C8B-B14F-4D97-AF65-F5344CB8AC3E}">
        <p14:creationId xmlns:p14="http://schemas.microsoft.com/office/powerpoint/2010/main" val="17491945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عنوان 5">
            <a:extLst>
              <a:ext uri="{FF2B5EF4-FFF2-40B4-BE49-F238E27FC236}">
                <a16:creationId xmlns:a16="http://schemas.microsoft.com/office/drawing/2014/main" id="{2F5EEB5A-F7BB-C74C-BBDB-6F9F469CDA1D}"/>
              </a:ext>
            </a:extLst>
          </p:cNvPr>
          <p:cNvSpPr>
            <a:spLocks noGrp="1"/>
          </p:cNvSpPr>
          <p:nvPr>
            <p:ph type="title" idx="4294967295"/>
          </p:nvPr>
        </p:nvSpPr>
        <p:spPr>
          <a:xfrm>
            <a:off x="0" y="0"/>
            <a:ext cx="7369405" cy="1859115"/>
          </a:xfrm>
        </p:spPr>
        <p:txBody>
          <a:bodyPr>
            <a:normAutofit fontScale="90000"/>
          </a:bodyPr>
          <a:lstStyle/>
          <a:p>
            <a:r>
              <a:rPr lang="en-US" dirty="0"/>
              <a:t>Tunisian Association for Taxonomy</a:t>
            </a:r>
            <a:br>
              <a:rPr lang="en-US" dirty="0"/>
            </a:br>
            <a:r>
              <a:rPr lang="en-US" dirty="0"/>
              <a:t>-NGOs can play a role in committing to biodiversity and biosafety/</a:t>
            </a:r>
            <a:br>
              <a:rPr lang="en-US" dirty="0"/>
            </a:br>
            <a:r>
              <a:rPr lang="en-US" dirty="0"/>
              <a:t>publications and </a:t>
            </a:r>
            <a:br>
              <a:rPr lang="en-US" dirty="0"/>
            </a:br>
            <a:r>
              <a:rPr lang="en-US" dirty="0"/>
              <a:t>International Conferences</a:t>
            </a:r>
          </a:p>
        </p:txBody>
      </p:sp>
      <p:pic>
        <p:nvPicPr>
          <p:cNvPr id="5" name="عنصر نائب للمحتوى 4">
            <a:extLst>
              <a:ext uri="{FF2B5EF4-FFF2-40B4-BE49-F238E27FC236}">
                <a16:creationId xmlns:a16="http://schemas.microsoft.com/office/drawing/2014/main" id="{9D089984-2CAF-9B42-8E11-40D37772D992}"/>
              </a:ext>
            </a:extLst>
          </p:cNvPr>
          <p:cNvPicPr>
            <a:picLocks noGrp="1" noChangeAspect="1"/>
          </p:cNvPicPr>
          <p:nvPr>
            <p:ph idx="4294967295"/>
          </p:nvPr>
        </p:nvPicPr>
        <p:blipFill>
          <a:blip r:embed="rId2" cstate="email">
            <a:extLst>
              <a:ext uri="{28A0092B-C50C-407E-A947-70E740481C1C}">
                <a14:useLocalDpi xmlns:a14="http://schemas.microsoft.com/office/drawing/2010/main"/>
              </a:ext>
            </a:extLst>
          </a:blip>
          <a:stretch>
            <a:fillRect/>
          </a:stretch>
        </p:blipFill>
        <p:spPr>
          <a:xfrm>
            <a:off x="183832" y="2505495"/>
            <a:ext cx="2671764" cy="3779837"/>
          </a:xfrm>
          <a:ln>
            <a:solidFill>
              <a:schemeClr val="accent6">
                <a:lumMod val="50000"/>
              </a:schemeClr>
            </a:solidFill>
          </a:ln>
        </p:spPr>
      </p:pic>
      <p:pic>
        <p:nvPicPr>
          <p:cNvPr id="8" name="صورة 7">
            <a:extLst>
              <a:ext uri="{FF2B5EF4-FFF2-40B4-BE49-F238E27FC236}">
                <a16:creationId xmlns:a16="http://schemas.microsoft.com/office/drawing/2014/main" id="{B9836563-DBBD-E84A-A103-B1A06DDE22B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234842" y="2505542"/>
            <a:ext cx="2674316" cy="3780000"/>
          </a:xfrm>
          <a:prstGeom prst="rect">
            <a:avLst/>
          </a:prstGeom>
          <a:ln>
            <a:solidFill>
              <a:schemeClr val="accent6">
                <a:lumMod val="50000"/>
              </a:schemeClr>
            </a:solidFill>
          </a:ln>
        </p:spPr>
      </p:pic>
      <p:pic>
        <p:nvPicPr>
          <p:cNvPr id="10" name="صورة 9">
            <a:extLst>
              <a:ext uri="{FF2B5EF4-FFF2-40B4-BE49-F238E27FC236}">
                <a16:creationId xmlns:a16="http://schemas.microsoft.com/office/drawing/2014/main" id="{56D02DC7-628C-A24D-9061-CA32306663A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288404" y="2505542"/>
            <a:ext cx="2674317" cy="3780000"/>
          </a:xfrm>
          <a:prstGeom prst="rect">
            <a:avLst/>
          </a:prstGeom>
          <a:ln>
            <a:solidFill>
              <a:schemeClr val="accent6">
                <a:lumMod val="50000"/>
              </a:schemeClr>
            </a:solidFill>
          </a:ln>
        </p:spPr>
      </p:pic>
      <p:sp>
        <p:nvSpPr>
          <p:cNvPr id="11" name="مربع نص 10">
            <a:extLst>
              <a:ext uri="{FF2B5EF4-FFF2-40B4-BE49-F238E27FC236}">
                <a16:creationId xmlns:a16="http://schemas.microsoft.com/office/drawing/2014/main" id="{5ED8B68A-66BA-A448-819D-5EC338E07B68}"/>
              </a:ext>
            </a:extLst>
          </p:cNvPr>
          <p:cNvSpPr txBox="1"/>
          <p:nvPr/>
        </p:nvSpPr>
        <p:spPr>
          <a:xfrm>
            <a:off x="183832" y="1859164"/>
            <a:ext cx="2484976" cy="646331"/>
          </a:xfrm>
          <a:prstGeom prst="rect">
            <a:avLst/>
          </a:prstGeom>
          <a:noFill/>
        </p:spPr>
        <p:txBody>
          <a:bodyPr wrap="none" rtlCol="1">
            <a:spAutoFit/>
          </a:bodyPr>
          <a:lstStyle/>
          <a:p>
            <a:r>
              <a:rPr lang="en-US" dirty="0"/>
              <a:t>April 2010</a:t>
            </a:r>
          </a:p>
          <a:p>
            <a:r>
              <a:rPr lang="en-US" dirty="0"/>
              <a:t>Taxonomy &amp; Biodiversity</a:t>
            </a:r>
          </a:p>
        </p:txBody>
      </p:sp>
      <p:sp>
        <p:nvSpPr>
          <p:cNvPr id="12" name="مربع نص 11">
            <a:extLst>
              <a:ext uri="{FF2B5EF4-FFF2-40B4-BE49-F238E27FC236}">
                <a16:creationId xmlns:a16="http://schemas.microsoft.com/office/drawing/2014/main" id="{5FE1064B-C06E-F94A-BCB9-73FA78610F36}"/>
              </a:ext>
            </a:extLst>
          </p:cNvPr>
          <p:cNvSpPr txBox="1"/>
          <p:nvPr/>
        </p:nvSpPr>
        <p:spPr>
          <a:xfrm>
            <a:off x="3245374" y="1859163"/>
            <a:ext cx="2815451" cy="646331"/>
          </a:xfrm>
          <a:prstGeom prst="rect">
            <a:avLst/>
          </a:prstGeom>
          <a:noFill/>
        </p:spPr>
        <p:txBody>
          <a:bodyPr wrap="none" rtlCol="1">
            <a:spAutoFit/>
          </a:bodyPr>
          <a:lstStyle/>
          <a:p>
            <a:r>
              <a:rPr lang="en-US" dirty="0"/>
              <a:t>April 2013</a:t>
            </a:r>
          </a:p>
          <a:p>
            <a:r>
              <a:rPr lang="en-US" dirty="0"/>
              <a:t>Biodiversity &amp; Food Security</a:t>
            </a:r>
          </a:p>
        </p:txBody>
      </p:sp>
      <p:sp>
        <p:nvSpPr>
          <p:cNvPr id="13" name="مربع نص 12">
            <a:extLst>
              <a:ext uri="{FF2B5EF4-FFF2-40B4-BE49-F238E27FC236}">
                <a16:creationId xmlns:a16="http://schemas.microsoft.com/office/drawing/2014/main" id="{60FAF75A-3CAE-4C49-A20B-4C6BB9ABD899}"/>
              </a:ext>
            </a:extLst>
          </p:cNvPr>
          <p:cNvSpPr txBox="1"/>
          <p:nvPr/>
        </p:nvSpPr>
        <p:spPr>
          <a:xfrm>
            <a:off x="6280512" y="1859163"/>
            <a:ext cx="2682209" cy="646331"/>
          </a:xfrm>
          <a:prstGeom prst="rect">
            <a:avLst/>
          </a:prstGeom>
          <a:noFill/>
        </p:spPr>
        <p:txBody>
          <a:bodyPr wrap="none" rtlCol="1">
            <a:spAutoFit/>
          </a:bodyPr>
          <a:lstStyle/>
          <a:p>
            <a:r>
              <a:rPr lang="en-US" dirty="0"/>
              <a:t>April 2016</a:t>
            </a:r>
          </a:p>
          <a:p>
            <a:r>
              <a:rPr lang="en-US" dirty="0"/>
              <a:t>From Genes to Ecosystems</a:t>
            </a:r>
          </a:p>
        </p:txBody>
      </p:sp>
      <p:pic>
        <p:nvPicPr>
          <p:cNvPr id="9" name="صورة 7">
            <a:extLst>
              <a:ext uri="{FF2B5EF4-FFF2-40B4-BE49-F238E27FC236}">
                <a16:creationId xmlns:a16="http://schemas.microsoft.com/office/drawing/2014/main" id="{DE33B85B-3001-C141-B9D9-6716C8B26213}"/>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570694" y="0"/>
            <a:ext cx="1573306" cy="870937"/>
          </a:xfrm>
          <a:prstGeom prst="rect">
            <a:avLst/>
          </a:prstGeom>
        </p:spPr>
      </p:pic>
      <p:pic>
        <p:nvPicPr>
          <p:cNvPr id="14" name="Picture 13">
            <a:extLst>
              <a:ext uri="{FF2B5EF4-FFF2-40B4-BE49-F238E27FC236}">
                <a16:creationId xmlns:a16="http://schemas.microsoft.com/office/drawing/2014/main" id="{10B22B66-54F3-E449-8A41-58CB46D9DB2A}"/>
              </a:ext>
            </a:extLst>
          </p:cNvPr>
          <p:cNvPicPr>
            <a:picLocks noChangeAspect="1"/>
          </p:cNvPicPr>
          <p:nvPr/>
        </p:nvPicPr>
        <p:blipFill>
          <a:blip r:embed="rId6"/>
          <a:stretch>
            <a:fillRect/>
          </a:stretch>
        </p:blipFill>
        <p:spPr>
          <a:xfrm>
            <a:off x="7784696" y="929557"/>
            <a:ext cx="1145301" cy="864000"/>
          </a:xfrm>
          <a:prstGeom prst="rect">
            <a:avLst/>
          </a:prstGeom>
        </p:spPr>
      </p:pic>
    </p:spTree>
    <p:extLst>
      <p:ext uri="{BB962C8B-B14F-4D97-AF65-F5344CB8AC3E}">
        <p14:creationId xmlns:p14="http://schemas.microsoft.com/office/powerpoint/2010/main" val="10965057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F7827D5B-A821-FE47-B9EB-58CED0AD6BF8}"/>
              </a:ext>
            </a:extLst>
          </p:cNvPr>
          <p:cNvSpPr>
            <a:spLocks noGrp="1"/>
          </p:cNvSpPr>
          <p:nvPr>
            <p:ph type="title"/>
          </p:nvPr>
        </p:nvSpPr>
        <p:spPr>
          <a:xfrm>
            <a:off x="71133" y="37694"/>
            <a:ext cx="7606017" cy="1673676"/>
          </a:xfrm>
        </p:spPr>
        <p:txBody>
          <a:bodyPr>
            <a:normAutofit fontScale="90000"/>
          </a:bodyPr>
          <a:lstStyle/>
          <a:p>
            <a:r>
              <a:rPr lang="en-US" dirty="0"/>
              <a:t>Municipality of Hammam-</a:t>
            </a:r>
            <a:r>
              <a:rPr lang="en-US" dirty="0" err="1"/>
              <a:t>Lif</a:t>
            </a:r>
            <a:br>
              <a:rPr lang="en-US" dirty="0"/>
            </a:br>
            <a:r>
              <a:rPr lang="en-US" dirty="0"/>
              <a:t>-local governments can play a role in committing to </a:t>
            </a:r>
            <a:br>
              <a:rPr lang="en-US" dirty="0"/>
            </a:br>
            <a:r>
              <a:rPr lang="en-US" dirty="0"/>
              <a:t>biodiversity and biosafety</a:t>
            </a:r>
          </a:p>
        </p:txBody>
      </p:sp>
      <p:sp>
        <p:nvSpPr>
          <p:cNvPr id="7" name="عنصر نائب للنص 6">
            <a:extLst>
              <a:ext uri="{FF2B5EF4-FFF2-40B4-BE49-F238E27FC236}">
                <a16:creationId xmlns:a16="http://schemas.microsoft.com/office/drawing/2014/main" id="{67AA794C-F545-1247-A695-A49A482086A3}"/>
              </a:ext>
            </a:extLst>
          </p:cNvPr>
          <p:cNvSpPr>
            <a:spLocks noGrp="1"/>
          </p:cNvSpPr>
          <p:nvPr>
            <p:ph type="body" idx="1"/>
          </p:nvPr>
        </p:nvSpPr>
        <p:spPr>
          <a:xfrm>
            <a:off x="4492712" y="2435682"/>
            <a:ext cx="4540324" cy="823912"/>
          </a:xfrm>
        </p:spPr>
        <p:txBody>
          <a:bodyPr anchor="t">
            <a:normAutofit/>
          </a:bodyPr>
          <a:lstStyle/>
          <a:p>
            <a:pPr>
              <a:spcBef>
                <a:spcPts val="0"/>
              </a:spcBef>
            </a:pPr>
            <a:r>
              <a:rPr lang="en-US" sz="1600" dirty="0"/>
              <a:t>10 March 2021</a:t>
            </a:r>
          </a:p>
          <a:p>
            <a:pPr>
              <a:spcBef>
                <a:spcPts val="0"/>
              </a:spcBef>
            </a:pPr>
            <a:r>
              <a:rPr lang="en-US" sz="1600" dirty="0"/>
              <a:t>Signature of the Edinburgh Declaration by the Municipality of Hammam-Lif</a:t>
            </a:r>
          </a:p>
        </p:txBody>
      </p:sp>
      <p:pic>
        <p:nvPicPr>
          <p:cNvPr id="10" name="عنصر نائب للمحتوى 9">
            <a:extLst>
              <a:ext uri="{FF2B5EF4-FFF2-40B4-BE49-F238E27FC236}">
                <a16:creationId xmlns:a16="http://schemas.microsoft.com/office/drawing/2014/main" id="{B2155C50-F4CD-5F4D-AF99-6DE9099C6E55}"/>
              </a:ext>
            </a:extLst>
          </p:cNvPr>
          <p:cNvPicPr>
            <a:picLocks noGrp="1" noChangeAspect="1"/>
          </p:cNvPicPr>
          <p:nvPr>
            <p:ph sz="half" idx="2"/>
          </p:nvPr>
        </p:nvPicPr>
        <p:blipFill>
          <a:blip r:embed="rId2" cstate="email">
            <a:extLst>
              <a:ext uri="{28A0092B-C50C-407E-A947-70E740481C1C}">
                <a14:useLocalDpi xmlns:a14="http://schemas.microsoft.com/office/drawing/2010/main"/>
              </a:ext>
            </a:extLst>
          </a:blip>
          <a:stretch>
            <a:fillRect/>
          </a:stretch>
        </p:blipFill>
        <p:spPr>
          <a:xfrm>
            <a:off x="5057775" y="4294922"/>
            <a:ext cx="3410198" cy="2344795"/>
          </a:xfrm>
        </p:spPr>
      </p:pic>
      <p:sp>
        <p:nvSpPr>
          <p:cNvPr id="8" name="عنصر نائب للنص 7">
            <a:extLst>
              <a:ext uri="{FF2B5EF4-FFF2-40B4-BE49-F238E27FC236}">
                <a16:creationId xmlns:a16="http://schemas.microsoft.com/office/drawing/2014/main" id="{156A7EBC-3050-724D-90B9-75FBB3E40101}"/>
              </a:ext>
            </a:extLst>
          </p:cNvPr>
          <p:cNvSpPr>
            <a:spLocks noGrp="1"/>
          </p:cNvSpPr>
          <p:nvPr>
            <p:ph type="body" sz="quarter" idx="3"/>
          </p:nvPr>
        </p:nvSpPr>
        <p:spPr>
          <a:xfrm>
            <a:off x="381582" y="1918233"/>
            <a:ext cx="3756929" cy="2169825"/>
          </a:xfrm>
        </p:spPr>
        <p:txBody>
          <a:bodyPr wrap="square">
            <a:spAutoFit/>
          </a:bodyPr>
          <a:lstStyle/>
          <a:p>
            <a:pPr>
              <a:spcBef>
                <a:spcPts val="0"/>
              </a:spcBef>
            </a:pPr>
            <a:r>
              <a:rPr lang="fr-FR" sz="1600" dirty="0"/>
              <a:t>EDINBURGH DECLARATION </a:t>
            </a:r>
          </a:p>
          <a:p>
            <a:pPr>
              <a:spcBef>
                <a:spcPts val="0"/>
              </a:spcBef>
            </a:pPr>
            <a:r>
              <a:rPr lang="fr-FR" sz="1500" dirty="0"/>
              <a:t>For </a:t>
            </a:r>
            <a:r>
              <a:rPr lang="fr-FR" sz="1500" dirty="0" err="1"/>
              <a:t>subnational</a:t>
            </a:r>
            <a:r>
              <a:rPr lang="fr-FR" sz="1500" dirty="0"/>
              <a:t> </a:t>
            </a:r>
            <a:r>
              <a:rPr lang="fr-FR" sz="1500" dirty="0" err="1"/>
              <a:t>governments</a:t>
            </a:r>
            <a:r>
              <a:rPr lang="fr-FR" sz="1500" dirty="0"/>
              <a:t>, </a:t>
            </a:r>
            <a:r>
              <a:rPr lang="fr-FR" sz="1500" dirty="0" err="1"/>
              <a:t>cities</a:t>
            </a:r>
            <a:r>
              <a:rPr lang="fr-FR" sz="1500" dirty="0"/>
              <a:t> and local </a:t>
            </a:r>
            <a:r>
              <a:rPr lang="fr-FR" sz="1500" dirty="0" err="1"/>
              <a:t>authorities</a:t>
            </a:r>
            <a:r>
              <a:rPr lang="fr-FR" sz="1500" dirty="0"/>
              <a:t> on the post-2020 global </a:t>
            </a:r>
            <a:r>
              <a:rPr lang="fr-FR" sz="1500" dirty="0" err="1"/>
              <a:t>biodiversity</a:t>
            </a:r>
            <a:r>
              <a:rPr lang="fr-FR" sz="1500" dirty="0"/>
              <a:t> </a:t>
            </a:r>
            <a:r>
              <a:rPr lang="fr-FR" sz="1500" dirty="0" err="1"/>
              <a:t>framework</a:t>
            </a:r>
            <a:r>
              <a:rPr lang="fr-FR" sz="1500" dirty="0"/>
              <a:t> </a:t>
            </a:r>
          </a:p>
          <a:p>
            <a:pPr>
              <a:spcBef>
                <a:spcPts val="0"/>
              </a:spcBef>
            </a:pPr>
            <a:r>
              <a:rPr lang="fr-FR" sz="1500" dirty="0"/>
              <a:t>31 August 2020 </a:t>
            </a:r>
          </a:p>
          <a:p>
            <a:pPr>
              <a:spcBef>
                <a:spcPts val="0"/>
              </a:spcBef>
            </a:pPr>
            <a:r>
              <a:rPr lang="fr-FR" sz="1500" dirty="0"/>
              <a:t>https://</a:t>
            </a:r>
            <a:r>
              <a:rPr lang="fr-FR" sz="1500" dirty="0" err="1"/>
              <a:t>www.gov.scot</a:t>
            </a:r>
            <a:r>
              <a:rPr lang="fr-FR" sz="1500" dirty="0"/>
              <a:t>/publications/edinburgh-declaration-on-post-2020-biodiversity-framework/pages/</a:t>
            </a:r>
            <a:r>
              <a:rPr lang="fr-FR" sz="1500" dirty="0" err="1"/>
              <a:t>current-signatories</a:t>
            </a:r>
            <a:r>
              <a:rPr lang="fr-FR" sz="1500" dirty="0"/>
              <a:t>/</a:t>
            </a:r>
          </a:p>
        </p:txBody>
      </p:sp>
      <p:pic>
        <p:nvPicPr>
          <p:cNvPr id="6" name="عنصر نائب للمحتوى 5">
            <a:extLst>
              <a:ext uri="{FF2B5EF4-FFF2-40B4-BE49-F238E27FC236}">
                <a16:creationId xmlns:a16="http://schemas.microsoft.com/office/drawing/2014/main" id="{F2F50835-06A5-A24D-81F6-1F5EABE4E9EC}"/>
              </a:ext>
            </a:extLst>
          </p:cNvPr>
          <p:cNvPicPr>
            <a:picLocks noGrp="1" noChangeAspect="1"/>
          </p:cNvPicPr>
          <p:nvPr>
            <p:ph sz="quarter" idx="4"/>
          </p:nvPr>
        </p:nvPicPr>
        <p:blipFill>
          <a:blip r:embed="rId3" cstate="email">
            <a:extLst>
              <a:ext uri="{28A0092B-C50C-407E-A947-70E740481C1C}">
                <a14:useLocalDpi xmlns:a14="http://schemas.microsoft.com/office/drawing/2010/main"/>
              </a:ext>
            </a:extLst>
          </a:blip>
          <a:stretch>
            <a:fillRect/>
          </a:stretch>
        </p:blipFill>
        <p:spPr>
          <a:xfrm>
            <a:off x="1114425" y="4294922"/>
            <a:ext cx="1745144" cy="2469599"/>
          </a:xfrm>
        </p:spPr>
      </p:pic>
      <p:pic>
        <p:nvPicPr>
          <p:cNvPr id="4" name="Picture 3">
            <a:extLst>
              <a:ext uri="{FF2B5EF4-FFF2-40B4-BE49-F238E27FC236}">
                <a16:creationId xmlns:a16="http://schemas.microsoft.com/office/drawing/2014/main" id="{862A3B5B-2CCF-8B40-B12F-5B8B535745B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809641" y="291263"/>
            <a:ext cx="1134582" cy="1190382"/>
          </a:xfrm>
          <a:prstGeom prst="rect">
            <a:avLst/>
          </a:prstGeom>
        </p:spPr>
      </p:pic>
    </p:spTree>
    <p:extLst>
      <p:ext uri="{BB962C8B-B14F-4D97-AF65-F5344CB8AC3E}">
        <p14:creationId xmlns:p14="http://schemas.microsoft.com/office/powerpoint/2010/main" val="19518186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7C7F0A-A713-0D48-88B8-FAF6D341FBAF}"/>
              </a:ext>
            </a:extLst>
          </p:cNvPr>
          <p:cNvSpPr>
            <a:spLocks noGrp="1"/>
          </p:cNvSpPr>
          <p:nvPr>
            <p:ph type="title"/>
          </p:nvPr>
        </p:nvSpPr>
        <p:spPr>
          <a:xfrm>
            <a:off x="0" y="766481"/>
            <a:ext cx="9143999" cy="1871563"/>
          </a:xfrm>
        </p:spPr>
        <p:txBody>
          <a:bodyPr>
            <a:normAutofit fontScale="90000"/>
          </a:bodyPr>
          <a:lstStyle/>
          <a:p>
            <a:r>
              <a:rPr lang="en-US" dirty="0"/>
              <a:t>Public awareness, education and participation:</a:t>
            </a:r>
            <a:br>
              <a:rPr lang="en-US" dirty="0"/>
            </a:br>
            <a:br>
              <a:rPr lang="en-US" dirty="0"/>
            </a:br>
            <a:r>
              <a:rPr lang="en-US" dirty="0"/>
              <a:t>a prerequisite for the implementation of the Protocol</a:t>
            </a:r>
          </a:p>
        </p:txBody>
      </p:sp>
      <p:sp>
        <p:nvSpPr>
          <p:cNvPr id="3" name="Content Placeholder 2">
            <a:extLst>
              <a:ext uri="{FF2B5EF4-FFF2-40B4-BE49-F238E27FC236}">
                <a16:creationId xmlns:a16="http://schemas.microsoft.com/office/drawing/2014/main" id="{6AF46A13-CBEA-224F-914E-3912864CEB9E}"/>
              </a:ext>
            </a:extLst>
          </p:cNvPr>
          <p:cNvSpPr>
            <a:spLocks noGrp="1"/>
          </p:cNvSpPr>
          <p:nvPr>
            <p:ph idx="1"/>
          </p:nvPr>
        </p:nvSpPr>
        <p:spPr>
          <a:xfrm>
            <a:off x="1" y="2638044"/>
            <a:ext cx="6306669" cy="4219955"/>
          </a:xfrm>
        </p:spPr>
        <p:txBody>
          <a:bodyPr>
            <a:noAutofit/>
          </a:bodyPr>
          <a:lstStyle/>
          <a:p>
            <a:pPr marL="0" indent="0">
              <a:buNone/>
            </a:pPr>
            <a:r>
              <a:rPr lang="en-US" dirty="0"/>
              <a:t>NGOs, cities and local governments can mobilize the support from the public to participate in public participation of imports of LMOs </a:t>
            </a:r>
          </a:p>
          <a:p>
            <a:pPr marL="0" indent="0">
              <a:buNone/>
            </a:pPr>
            <a:r>
              <a:rPr lang="en-US" dirty="0"/>
              <a:t>raise awareness of issues relate to the public to governments as an interlinkage between government and the general public.</a:t>
            </a:r>
          </a:p>
          <a:p>
            <a:pPr marL="0" indent="0">
              <a:buNone/>
            </a:pPr>
            <a:r>
              <a:rPr lang="en-US" dirty="0"/>
              <a:t>NGOs, cities and local governments can promote capacity-building. </a:t>
            </a:r>
          </a:p>
          <a:p>
            <a:pPr marL="342900" indent="-342900">
              <a:buAutoNum type="arabicParenR"/>
            </a:pPr>
            <a:r>
              <a:rPr lang="en-US" dirty="0"/>
              <a:t>raise awareness of the Supplementary Protocol on Liability and Redress as it is important and its ratification </a:t>
            </a:r>
          </a:p>
          <a:p>
            <a:pPr marL="342900" indent="-342900">
              <a:buAutoNum type="arabicParenR"/>
            </a:pPr>
            <a:r>
              <a:rPr lang="en-US" dirty="0"/>
              <a:t>Facilitate cooperation and interlinkage between governments and the public . </a:t>
            </a:r>
          </a:p>
          <a:p>
            <a:pPr marL="0" indent="0">
              <a:buNone/>
            </a:pPr>
            <a:r>
              <a:rPr lang="en-US" dirty="0"/>
              <a:t>it can be by 2030</a:t>
            </a:r>
            <a:r>
              <a:rPr lang="en-TN" dirty="0"/>
              <a:t> </a:t>
            </a:r>
            <a:endParaRPr lang="en-US" dirty="0"/>
          </a:p>
        </p:txBody>
      </p:sp>
      <p:pic>
        <p:nvPicPr>
          <p:cNvPr id="4" name="Picture 3">
            <a:extLst>
              <a:ext uri="{FF2B5EF4-FFF2-40B4-BE49-F238E27FC236}">
                <a16:creationId xmlns:a16="http://schemas.microsoft.com/office/drawing/2014/main" id="{4FDD06C5-FA86-D344-8923-41C845A4E965}"/>
              </a:ext>
            </a:extLst>
          </p:cNvPr>
          <p:cNvPicPr>
            <a:picLocks noChangeAspect="1"/>
          </p:cNvPicPr>
          <p:nvPr/>
        </p:nvPicPr>
        <p:blipFill>
          <a:blip r:embed="rId2"/>
          <a:stretch>
            <a:fillRect/>
          </a:stretch>
        </p:blipFill>
        <p:spPr>
          <a:xfrm>
            <a:off x="6306670" y="2638044"/>
            <a:ext cx="2837329" cy="4010410"/>
          </a:xfrm>
          <a:prstGeom prst="rect">
            <a:avLst/>
          </a:prstGeom>
        </p:spPr>
      </p:pic>
      <p:sp>
        <p:nvSpPr>
          <p:cNvPr id="5" name="TextBox 4">
            <a:extLst>
              <a:ext uri="{FF2B5EF4-FFF2-40B4-BE49-F238E27FC236}">
                <a16:creationId xmlns:a16="http://schemas.microsoft.com/office/drawing/2014/main" id="{BF9140CD-31E4-5448-845E-F2FC8B9096B6}"/>
              </a:ext>
            </a:extLst>
          </p:cNvPr>
          <p:cNvSpPr txBox="1"/>
          <p:nvPr/>
        </p:nvSpPr>
        <p:spPr>
          <a:xfrm>
            <a:off x="6306669" y="4894728"/>
            <a:ext cx="2837329" cy="646331"/>
          </a:xfrm>
          <a:prstGeom prst="rect">
            <a:avLst/>
          </a:prstGeom>
          <a:noFill/>
        </p:spPr>
        <p:txBody>
          <a:bodyPr wrap="square" rtlCol="0">
            <a:spAutoFit/>
          </a:bodyPr>
          <a:lstStyle/>
          <a:p>
            <a:pPr algn="ctr"/>
            <a:r>
              <a:rPr lang="en-US" dirty="0">
                <a:solidFill>
                  <a:srgbClr val="0070C0"/>
                </a:solidFill>
              </a:rPr>
              <a:t>Communication Plan on Biosafety: case of LMOs</a:t>
            </a:r>
          </a:p>
        </p:txBody>
      </p:sp>
    </p:spTree>
    <p:extLst>
      <p:ext uri="{BB962C8B-B14F-4D97-AF65-F5344CB8AC3E}">
        <p14:creationId xmlns:p14="http://schemas.microsoft.com/office/powerpoint/2010/main" val="1937424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E068197-098C-F840-9216-FA49D250211C}"/>
              </a:ext>
            </a:extLst>
          </p:cNvPr>
          <p:cNvSpPr>
            <a:spLocks noGrp="1"/>
          </p:cNvSpPr>
          <p:nvPr>
            <p:ph type="title"/>
          </p:nvPr>
        </p:nvSpPr>
        <p:spPr>
          <a:xfrm>
            <a:off x="-1" y="775873"/>
            <a:ext cx="9515475" cy="1224378"/>
          </a:xfrm>
        </p:spPr>
        <p:txBody>
          <a:bodyPr>
            <a:normAutofit fontScale="90000"/>
          </a:bodyPr>
          <a:lstStyle/>
          <a:p>
            <a:r>
              <a:rPr lang="en-US" dirty="0"/>
              <a:t>UNEP-GEF BCH Projects</a:t>
            </a:r>
            <a:br>
              <a:rPr lang="en-US" dirty="0"/>
            </a:br>
            <a:r>
              <a:rPr lang="en-US" dirty="0"/>
              <a:t>-Government’s project </a:t>
            </a:r>
            <a:br>
              <a:rPr lang="en-US" dirty="0"/>
            </a:br>
            <a:r>
              <a:rPr lang="en-US" dirty="0"/>
              <a:t>with </a:t>
            </a:r>
            <a:r>
              <a:rPr lang="en-US" dirty="0" err="1"/>
              <a:t>ngos</a:t>
            </a:r>
            <a:r>
              <a:rPr lang="en-US" dirty="0"/>
              <a:t> commitment to support</a:t>
            </a:r>
          </a:p>
        </p:txBody>
      </p:sp>
      <p:sp>
        <p:nvSpPr>
          <p:cNvPr id="6" name="Content Placeholder 2">
            <a:extLst>
              <a:ext uri="{FF2B5EF4-FFF2-40B4-BE49-F238E27FC236}">
                <a16:creationId xmlns:a16="http://schemas.microsoft.com/office/drawing/2014/main" id="{6B0A93DC-923A-48F5-89BF-64E8DB77D053}"/>
              </a:ext>
            </a:extLst>
          </p:cNvPr>
          <p:cNvSpPr txBox="1">
            <a:spLocks/>
          </p:cNvSpPr>
          <p:nvPr/>
        </p:nvSpPr>
        <p:spPr>
          <a:xfrm>
            <a:off x="4576403" y="2171700"/>
            <a:ext cx="4348523" cy="4143376"/>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44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59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28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a:lstStyle>
          <a:p>
            <a:pPr marL="0" indent="0">
              <a:buFont typeface="Arial" panose="020B0604020202020204" pitchFamily="34" charset="0"/>
              <a:buNone/>
            </a:pPr>
            <a:r>
              <a:rPr lang="en-US" b="1" dirty="0"/>
              <a:t>NGOs commitment to the Action Agenda could be to by 2030: </a:t>
            </a:r>
            <a:endParaRPr lang="en-TN" b="1" dirty="0"/>
          </a:p>
          <a:p>
            <a:r>
              <a:rPr lang="en-US" dirty="0"/>
              <a:t>Train people on the use of and awareness of the BCH and the Cartagena Protocol on Biosafety </a:t>
            </a:r>
            <a:endParaRPr lang="en-TN" dirty="0"/>
          </a:p>
          <a:p>
            <a:r>
              <a:rPr lang="en-US" dirty="0"/>
              <a:t>Support the BCH migration to the new platform</a:t>
            </a:r>
          </a:p>
          <a:p>
            <a:pPr marL="0" indent="0">
              <a:buFont typeface="Arial" panose="020B0604020202020204" pitchFamily="34" charset="0"/>
              <a:buNone/>
            </a:pPr>
            <a:r>
              <a:rPr lang="en-US" dirty="0"/>
              <a:t>Target audiences: </a:t>
            </a:r>
          </a:p>
          <a:p>
            <a:r>
              <a:rPr lang="en-US" dirty="0"/>
              <a:t>National authorities, </a:t>
            </a:r>
          </a:p>
          <a:p>
            <a:r>
              <a:rPr lang="en-US" dirty="0"/>
              <a:t>Other stakeholders and the general public </a:t>
            </a:r>
            <a:endParaRPr lang="en-TN" dirty="0"/>
          </a:p>
          <a:p>
            <a:pPr marL="0" indent="0">
              <a:buFont typeface="Arial" panose="020B0604020202020204" pitchFamily="34" charset="0"/>
              <a:buNone/>
            </a:pPr>
            <a:r>
              <a:rPr lang="en-US" dirty="0"/>
              <a:t>Partners: </a:t>
            </a:r>
          </a:p>
          <a:p>
            <a:r>
              <a:rPr lang="en-US" dirty="0"/>
              <a:t>Governments, </a:t>
            </a:r>
          </a:p>
          <a:p>
            <a:r>
              <a:rPr lang="en-US" dirty="0"/>
              <a:t>The general public (any other suggestions) </a:t>
            </a:r>
            <a:endParaRPr lang="en-TN" dirty="0"/>
          </a:p>
        </p:txBody>
      </p:sp>
      <p:sp>
        <p:nvSpPr>
          <p:cNvPr id="8" name="Rectangle 7">
            <a:extLst>
              <a:ext uri="{FF2B5EF4-FFF2-40B4-BE49-F238E27FC236}">
                <a16:creationId xmlns:a16="http://schemas.microsoft.com/office/drawing/2014/main" id="{FBE00019-1CEF-488E-8B67-4D305CE6E6CC}"/>
              </a:ext>
            </a:extLst>
          </p:cNvPr>
          <p:cNvSpPr/>
          <p:nvPr/>
        </p:nvSpPr>
        <p:spPr>
          <a:xfrm>
            <a:off x="209548" y="2056686"/>
            <a:ext cx="4357329" cy="4801314"/>
          </a:xfrm>
          <a:prstGeom prst="rect">
            <a:avLst/>
          </a:prstGeom>
        </p:spPr>
        <p:txBody>
          <a:bodyPr wrap="square">
            <a:spAutoFit/>
          </a:bodyPr>
          <a:lstStyle/>
          <a:p>
            <a:r>
              <a:rPr lang="en-US" b="1" dirty="0"/>
              <a:t>The Biosafety Clearing-House (BCH): A pillar of Cartagena Protocol on Biosafety</a:t>
            </a:r>
          </a:p>
          <a:p>
            <a:endParaRPr lang="en-US" dirty="0"/>
          </a:p>
          <a:p>
            <a:r>
              <a:rPr lang="en-US" dirty="0"/>
              <a:t>The BCH under the Protocol is essential as it (Article 20):</a:t>
            </a:r>
          </a:p>
          <a:p>
            <a:r>
              <a:rPr lang="en-US" dirty="0"/>
              <a:t>(a) Facilitates the exchange of scientific, technical, environmental and legal information on, and experience with, LMOs</a:t>
            </a:r>
          </a:p>
          <a:p>
            <a:r>
              <a:rPr lang="en-US" dirty="0"/>
              <a:t>(b) Assists Parties to implement the Protocol, taking into account the special needs of developing country Parties, in particular the least developed and small island developing States among them, and countries with economies in transition as well as countries that are </a:t>
            </a:r>
            <a:r>
              <a:rPr lang="en-US" dirty="0" err="1"/>
              <a:t>centres</a:t>
            </a:r>
            <a:r>
              <a:rPr lang="en-US" dirty="0"/>
              <a:t> of origin and </a:t>
            </a:r>
            <a:r>
              <a:rPr lang="en-US" dirty="0" err="1"/>
              <a:t>centres</a:t>
            </a:r>
            <a:r>
              <a:rPr lang="en-US" dirty="0"/>
              <a:t> of genetic diversity.</a:t>
            </a:r>
          </a:p>
        </p:txBody>
      </p:sp>
    </p:spTree>
    <p:extLst>
      <p:ext uri="{BB962C8B-B14F-4D97-AF65-F5344CB8AC3E}">
        <p14:creationId xmlns:p14="http://schemas.microsoft.com/office/powerpoint/2010/main" val="12108629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95D370-F94F-1442-8C4C-98F85E74013B}"/>
              </a:ext>
            </a:extLst>
          </p:cNvPr>
          <p:cNvSpPr>
            <a:spLocks noGrp="1"/>
          </p:cNvSpPr>
          <p:nvPr>
            <p:ph type="title"/>
          </p:nvPr>
        </p:nvSpPr>
        <p:spPr>
          <a:xfrm>
            <a:off x="97986" y="57552"/>
            <a:ext cx="4689167" cy="1188720"/>
          </a:xfrm>
        </p:spPr>
        <p:txBody>
          <a:bodyPr/>
          <a:lstStyle/>
          <a:p>
            <a:r>
              <a:rPr lang="en-US" dirty="0"/>
              <a:t>Status of African Countries</a:t>
            </a:r>
          </a:p>
        </p:txBody>
      </p:sp>
      <p:graphicFrame>
        <p:nvGraphicFramePr>
          <p:cNvPr id="4" name="Table 3">
            <a:extLst>
              <a:ext uri="{FF2B5EF4-FFF2-40B4-BE49-F238E27FC236}">
                <a16:creationId xmlns:a16="http://schemas.microsoft.com/office/drawing/2014/main" id="{DC960A75-12F5-EB42-94F2-0BC8781F850E}"/>
              </a:ext>
            </a:extLst>
          </p:cNvPr>
          <p:cNvGraphicFramePr>
            <a:graphicFrameLocks noGrp="1"/>
          </p:cNvGraphicFramePr>
          <p:nvPr>
            <p:extLst>
              <p:ext uri="{D42A27DB-BD31-4B8C-83A1-F6EECF244321}">
                <p14:modId xmlns:p14="http://schemas.microsoft.com/office/powerpoint/2010/main" val="2712883836"/>
              </p:ext>
            </p:extLst>
          </p:nvPr>
        </p:nvGraphicFramePr>
        <p:xfrm>
          <a:off x="0" y="1385887"/>
          <a:ext cx="5937755" cy="4086225"/>
        </p:xfrm>
        <a:graphic>
          <a:graphicData uri="http://schemas.openxmlformats.org/drawingml/2006/table">
            <a:tbl>
              <a:tblPr/>
              <a:tblGrid>
                <a:gridCol w="2130005">
                  <a:extLst>
                    <a:ext uri="{9D8B030D-6E8A-4147-A177-3AD203B41FA5}">
                      <a16:colId xmlns:a16="http://schemas.microsoft.com/office/drawing/2014/main" val="3989509892"/>
                    </a:ext>
                  </a:extLst>
                </a:gridCol>
                <a:gridCol w="1903875">
                  <a:extLst>
                    <a:ext uri="{9D8B030D-6E8A-4147-A177-3AD203B41FA5}">
                      <a16:colId xmlns:a16="http://schemas.microsoft.com/office/drawing/2014/main" val="2971170434"/>
                    </a:ext>
                  </a:extLst>
                </a:gridCol>
                <a:gridCol w="1903875">
                  <a:extLst>
                    <a:ext uri="{9D8B030D-6E8A-4147-A177-3AD203B41FA5}">
                      <a16:colId xmlns:a16="http://schemas.microsoft.com/office/drawing/2014/main" val="1319624955"/>
                    </a:ext>
                  </a:extLst>
                </a:gridCol>
              </a:tblGrid>
              <a:tr h="278618">
                <a:tc>
                  <a:txBody>
                    <a:bodyPr/>
                    <a:lstStyle/>
                    <a:p>
                      <a:pPr algn="l" fontAlgn="b"/>
                      <a:endParaRPr lang="en-TN" sz="2000" b="0" i="0" u="none" strike="noStrike" dirty="0">
                        <a:solidFill>
                          <a:srgbClr val="000000"/>
                        </a:solidFill>
                        <a:effectLst/>
                        <a:latin typeface="Calibri" panose="020F0502020204030204" pitchFamily="34" charset="0"/>
                      </a:endParaRPr>
                    </a:p>
                  </a:txBody>
                  <a:tcPr marL="9525" marR="9525" marT="9525" marB="0" anchor="b">
                    <a:lnL w="3175" cap="flat" cmpd="sng" algn="ctr">
                      <a:solidFill>
                        <a:schemeClr val="bg2">
                          <a:lumMod val="50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bg2">
                          <a:lumMod val="50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2000" b="0" i="0" u="none" strike="noStrike" dirty="0">
                          <a:solidFill>
                            <a:srgbClr val="000000"/>
                          </a:solidFill>
                          <a:effectLst/>
                          <a:latin typeface="Calibri" panose="020F0502020204030204" pitchFamily="34" charset="0"/>
                        </a:rPr>
                        <a:t> decisions</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bg2">
                          <a:lumMod val="50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2000" b="0" i="0" u="none" strike="noStrike" dirty="0">
                          <a:solidFill>
                            <a:srgbClr val="000000"/>
                          </a:solidFill>
                          <a:effectLst/>
                          <a:latin typeface="Calibri" panose="020F0502020204030204" pitchFamily="34" charset="0"/>
                        </a:rPr>
                        <a:t> risk Assessments</a:t>
                      </a:r>
                    </a:p>
                  </a:txBody>
                  <a:tcPr marL="9525" marR="9525" marT="9525" marB="0" anchor="b">
                    <a:lnL w="12700" cap="flat" cmpd="sng" algn="ctr">
                      <a:solidFill>
                        <a:schemeClr val="tx1"/>
                      </a:solidFill>
                      <a:prstDash val="solid"/>
                      <a:round/>
                      <a:headEnd type="none" w="med" len="med"/>
                      <a:tailEnd type="none" w="med" len="med"/>
                    </a:lnL>
                    <a:lnR w="3175" cap="flat" cmpd="sng" algn="ctr">
                      <a:solidFill>
                        <a:schemeClr val="bg2">
                          <a:lumMod val="50000"/>
                        </a:schemeClr>
                      </a:solidFill>
                      <a:prstDash val="solid"/>
                      <a:round/>
                      <a:headEnd type="none" w="med" len="med"/>
                      <a:tailEnd type="none" w="med" len="med"/>
                    </a:lnR>
                    <a:lnT w="3175" cap="flat" cmpd="sng" algn="ctr">
                      <a:solidFill>
                        <a:schemeClr val="bg2">
                          <a:lumMod val="50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89942675"/>
                  </a:ext>
                </a:extLst>
              </a:tr>
              <a:tr h="278618">
                <a:tc>
                  <a:txBody>
                    <a:bodyPr/>
                    <a:lstStyle/>
                    <a:p>
                      <a:pPr algn="l" fontAlgn="b"/>
                      <a:r>
                        <a:rPr lang="en-US" sz="2000" b="0" i="0" u="none" strike="noStrike" dirty="0">
                          <a:solidFill>
                            <a:srgbClr val="000000"/>
                          </a:solidFill>
                          <a:effectLst/>
                          <a:latin typeface="Calibri" panose="020F0502020204030204" pitchFamily="34" charset="0"/>
                        </a:rPr>
                        <a:t> Benin</a:t>
                      </a:r>
                    </a:p>
                  </a:txBody>
                  <a:tcPr marL="9525" marR="9525" marT="9525" marB="0" anchor="b">
                    <a:lnL w="3175" cap="flat" cmpd="sng" algn="ctr">
                      <a:solidFill>
                        <a:schemeClr val="bg2">
                          <a:lumMod val="50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fontAlgn="b"/>
                      <a:r>
                        <a:rPr lang="en-TN" sz="2000" b="0" i="0" u="none" strike="noStrike" dirty="0">
                          <a:solidFill>
                            <a:srgbClr val="000000"/>
                          </a:solidFill>
                          <a:effectLst/>
                          <a:latin typeface="Calibri" panose="020F0502020204030204" pitchFamily="34" charset="0"/>
                        </a:rPr>
                        <a:t>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TN" sz="2000" b="0" i="0" u="none" strike="noStrike" dirty="0">
                          <a:solidFill>
                            <a:srgbClr val="000000"/>
                          </a:solidFill>
                          <a:effectLst/>
                          <a:latin typeface="Calibri" panose="020F0502020204030204" pitchFamily="34" charset="0"/>
                        </a:rPr>
                        <a:t>0</a:t>
                      </a:r>
                    </a:p>
                  </a:txBody>
                  <a:tcPr marL="9525" marR="9525" marT="9525" marB="0" anchor="b">
                    <a:lnL w="12700" cap="flat" cmpd="sng" algn="ctr">
                      <a:solidFill>
                        <a:schemeClr val="tx1"/>
                      </a:solidFill>
                      <a:prstDash val="solid"/>
                      <a:round/>
                      <a:headEnd type="none" w="med" len="med"/>
                      <a:tailEnd type="none" w="med" len="med"/>
                    </a:lnL>
                    <a:lnR w="3175" cap="flat" cmpd="sng" algn="ctr">
                      <a:solidFill>
                        <a:schemeClr val="bg2">
                          <a:lumMod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80392850"/>
                  </a:ext>
                </a:extLst>
              </a:tr>
              <a:tr h="278618">
                <a:tc>
                  <a:txBody>
                    <a:bodyPr/>
                    <a:lstStyle/>
                    <a:p>
                      <a:pPr algn="l" fontAlgn="b"/>
                      <a:r>
                        <a:rPr lang="en-US" sz="2000" b="0" i="0" u="none" strike="noStrike">
                          <a:solidFill>
                            <a:srgbClr val="000000"/>
                          </a:solidFill>
                          <a:effectLst/>
                          <a:latin typeface="Calibri" panose="020F0502020204030204" pitchFamily="34" charset="0"/>
                        </a:rPr>
                        <a:t> Burkina Faso</a:t>
                      </a:r>
                    </a:p>
                  </a:txBody>
                  <a:tcPr marL="9525" marR="9525" marT="9525" marB="0" anchor="b">
                    <a:lnL w="3175" cap="flat" cmpd="sng" algn="ctr">
                      <a:solidFill>
                        <a:schemeClr val="bg2">
                          <a:lumMod val="50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bg2">
                          <a:lumMod val="50000"/>
                        </a:schemeClr>
                      </a:solidFill>
                      <a:prstDash val="solid"/>
                      <a:round/>
                      <a:headEnd type="none" w="med" len="med"/>
                      <a:tailEnd type="none" w="med" len="med"/>
                    </a:lnT>
                    <a:lnB w="3175"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fontAlgn="b"/>
                      <a:r>
                        <a:rPr lang="en-TN" sz="2000" b="0" i="0" u="none" strike="noStrike">
                          <a:solidFill>
                            <a:srgbClr val="000000"/>
                          </a:solidFill>
                          <a:effectLst/>
                          <a:latin typeface="Calibri" panose="020F0502020204030204" pitchFamily="34" charset="0"/>
                        </a:rPr>
                        <a:t>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bg2">
                          <a:lumMod val="50000"/>
                        </a:schemeClr>
                      </a:solidFill>
                      <a:prstDash val="solid"/>
                      <a:round/>
                      <a:headEnd type="none" w="med" len="med"/>
                      <a:tailEnd type="none" w="med" len="med"/>
                    </a:lnT>
                    <a:lnB w="3175"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TN" sz="2000" b="0" i="0" u="none" strike="noStrike" dirty="0">
                          <a:solidFill>
                            <a:srgbClr val="000000"/>
                          </a:solidFill>
                          <a:effectLst/>
                          <a:latin typeface="Calibri" panose="020F0502020204030204" pitchFamily="34" charset="0"/>
                        </a:rPr>
                        <a:t>2</a:t>
                      </a:r>
                    </a:p>
                  </a:txBody>
                  <a:tcPr marL="9525" marR="9525" marT="9525" marB="0" anchor="b">
                    <a:lnL w="12700" cap="flat" cmpd="sng" algn="ctr">
                      <a:solidFill>
                        <a:schemeClr val="tx1"/>
                      </a:solidFill>
                      <a:prstDash val="solid"/>
                      <a:round/>
                      <a:headEnd type="none" w="med" len="med"/>
                      <a:tailEnd type="none" w="med" len="med"/>
                    </a:lnL>
                    <a:lnR w="3175" cap="flat" cmpd="sng" algn="ctr">
                      <a:solidFill>
                        <a:schemeClr val="bg2">
                          <a:lumMod val="50000"/>
                        </a:schemeClr>
                      </a:solidFill>
                      <a:prstDash val="solid"/>
                      <a:round/>
                      <a:headEnd type="none" w="med" len="med"/>
                      <a:tailEnd type="none" w="med" len="med"/>
                    </a:lnR>
                    <a:lnT w="3175" cap="flat" cmpd="sng" algn="ctr">
                      <a:solidFill>
                        <a:schemeClr val="bg2">
                          <a:lumMod val="50000"/>
                        </a:schemeClr>
                      </a:solidFill>
                      <a:prstDash val="solid"/>
                      <a:round/>
                      <a:headEnd type="none" w="med" len="med"/>
                      <a:tailEnd type="none" w="med" len="med"/>
                    </a:lnT>
                    <a:lnB w="3175"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86712135"/>
                  </a:ext>
                </a:extLst>
              </a:tr>
              <a:tr h="278618">
                <a:tc>
                  <a:txBody>
                    <a:bodyPr/>
                    <a:lstStyle/>
                    <a:p>
                      <a:pPr algn="l" fontAlgn="b"/>
                      <a:r>
                        <a:rPr lang="en-US" sz="2000" b="0" i="0" u="none" strike="noStrike">
                          <a:solidFill>
                            <a:srgbClr val="000000"/>
                          </a:solidFill>
                          <a:effectLst/>
                          <a:latin typeface="Calibri" panose="020F0502020204030204" pitchFamily="34" charset="0"/>
                        </a:rPr>
                        <a:t> Eswatini</a:t>
                      </a:r>
                    </a:p>
                  </a:txBody>
                  <a:tcPr marL="9525" marR="9525" marT="9525" marB="0" anchor="b">
                    <a:lnL w="3175" cap="flat" cmpd="sng" algn="ctr">
                      <a:solidFill>
                        <a:schemeClr val="bg2">
                          <a:lumMod val="50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bg2">
                          <a:lumMod val="50000"/>
                        </a:schemeClr>
                      </a:solidFill>
                      <a:prstDash val="solid"/>
                      <a:round/>
                      <a:headEnd type="none" w="med" len="med"/>
                      <a:tailEnd type="none" w="med" len="med"/>
                    </a:lnT>
                    <a:lnB w="3175"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TN" sz="2000" b="0" i="0" u="none" strike="noStrike">
                          <a:solidFill>
                            <a:srgbClr val="000000"/>
                          </a:solidFill>
                          <a:effectLst/>
                          <a:latin typeface="Calibri" panose="020F0502020204030204" pitchFamily="34" charset="0"/>
                        </a:rPr>
                        <a:t>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bg2">
                          <a:lumMod val="50000"/>
                        </a:schemeClr>
                      </a:solidFill>
                      <a:prstDash val="solid"/>
                      <a:round/>
                      <a:headEnd type="none" w="med" len="med"/>
                      <a:tailEnd type="none" w="med" len="med"/>
                    </a:lnT>
                    <a:lnB w="3175"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TN" sz="2000" b="0" i="0" u="none" strike="noStrike" dirty="0">
                          <a:solidFill>
                            <a:srgbClr val="000000"/>
                          </a:solidFill>
                          <a:effectLst/>
                          <a:latin typeface="Calibri" panose="020F0502020204030204" pitchFamily="34" charset="0"/>
                        </a:rPr>
                        <a:t>1</a:t>
                      </a:r>
                    </a:p>
                  </a:txBody>
                  <a:tcPr marL="9525" marR="9525" marT="9525" marB="0" anchor="b">
                    <a:lnL w="12700" cap="flat" cmpd="sng" algn="ctr">
                      <a:solidFill>
                        <a:schemeClr val="tx1"/>
                      </a:solidFill>
                      <a:prstDash val="solid"/>
                      <a:round/>
                      <a:headEnd type="none" w="med" len="med"/>
                      <a:tailEnd type="none" w="med" len="med"/>
                    </a:lnL>
                    <a:lnR w="3175" cap="flat" cmpd="sng" algn="ctr">
                      <a:solidFill>
                        <a:schemeClr val="bg2">
                          <a:lumMod val="50000"/>
                        </a:schemeClr>
                      </a:solidFill>
                      <a:prstDash val="solid"/>
                      <a:round/>
                      <a:headEnd type="none" w="med" len="med"/>
                      <a:tailEnd type="none" w="med" len="med"/>
                    </a:lnR>
                    <a:lnT w="3175" cap="flat" cmpd="sng" algn="ctr">
                      <a:solidFill>
                        <a:schemeClr val="bg2">
                          <a:lumMod val="50000"/>
                        </a:schemeClr>
                      </a:solidFill>
                      <a:prstDash val="solid"/>
                      <a:round/>
                      <a:headEnd type="none" w="med" len="med"/>
                      <a:tailEnd type="none" w="med" len="med"/>
                    </a:lnT>
                    <a:lnB w="3175"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101792727"/>
                  </a:ext>
                </a:extLst>
              </a:tr>
              <a:tr h="278618">
                <a:tc>
                  <a:txBody>
                    <a:bodyPr/>
                    <a:lstStyle/>
                    <a:p>
                      <a:pPr algn="l" fontAlgn="b"/>
                      <a:r>
                        <a:rPr lang="en-US" sz="2000" b="0" i="0" u="none" strike="noStrike">
                          <a:solidFill>
                            <a:srgbClr val="000000"/>
                          </a:solidFill>
                          <a:effectLst/>
                          <a:latin typeface="Calibri" panose="020F0502020204030204" pitchFamily="34" charset="0"/>
                        </a:rPr>
                        <a:t> Ghana</a:t>
                      </a:r>
                    </a:p>
                  </a:txBody>
                  <a:tcPr marL="9525" marR="9525" marT="9525" marB="0" anchor="b">
                    <a:lnL w="3175" cap="flat" cmpd="sng" algn="ctr">
                      <a:solidFill>
                        <a:schemeClr val="bg2">
                          <a:lumMod val="50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bg2">
                          <a:lumMod val="50000"/>
                        </a:schemeClr>
                      </a:solidFill>
                      <a:prstDash val="solid"/>
                      <a:round/>
                      <a:headEnd type="none" w="med" len="med"/>
                      <a:tailEnd type="none" w="med" len="med"/>
                    </a:lnT>
                    <a:lnB w="3175"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TN" sz="2000" b="0" i="0" u="none" strike="noStrike" dirty="0">
                          <a:solidFill>
                            <a:srgbClr val="000000"/>
                          </a:solidFill>
                          <a:effectLst/>
                          <a:latin typeface="Calibri" panose="020F0502020204030204" pitchFamily="34" charset="0"/>
                        </a:rPr>
                        <a:t>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bg2">
                          <a:lumMod val="50000"/>
                        </a:schemeClr>
                      </a:solidFill>
                      <a:prstDash val="solid"/>
                      <a:round/>
                      <a:headEnd type="none" w="med" len="med"/>
                      <a:tailEnd type="none" w="med" len="med"/>
                    </a:lnT>
                    <a:lnB w="3175"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TN" sz="2000" b="0" i="0" u="none" strike="noStrike" dirty="0">
                          <a:solidFill>
                            <a:srgbClr val="000000"/>
                          </a:solidFill>
                          <a:effectLst/>
                          <a:latin typeface="Calibri" panose="020F0502020204030204" pitchFamily="34" charset="0"/>
                        </a:rPr>
                        <a:t>1</a:t>
                      </a:r>
                    </a:p>
                  </a:txBody>
                  <a:tcPr marL="9525" marR="9525" marT="9525" marB="0" anchor="b">
                    <a:lnL w="12700" cap="flat" cmpd="sng" algn="ctr">
                      <a:solidFill>
                        <a:schemeClr val="tx1"/>
                      </a:solidFill>
                      <a:prstDash val="solid"/>
                      <a:round/>
                      <a:headEnd type="none" w="med" len="med"/>
                      <a:tailEnd type="none" w="med" len="med"/>
                    </a:lnL>
                    <a:lnR w="3175" cap="flat" cmpd="sng" algn="ctr">
                      <a:solidFill>
                        <a:schemeClr val="bg2">
                          <a:lumMod val="50000"/>
                        </a:schemeClr>
                      </a:solidFill>
                      <a:prstDash val="solid"/>
                      <a:round/>
                      <a:headEnd type="none" w="med" len="med"/>
                      <a:tailEnd type="none" w="med" len="med"/>
                    </a:lnR>
                    <a:lnT w="3175" cap="flat" cmpd="sng" algn="ctr">
                      <a:solidFill>
                        <a:schemeClr val="bg2">
                          <a:lumMod val="50000"/>
                        </a:schemeClr>
                      </a:solidFill>
                      <a:prstDash val="solid"/>
                      <a:round/>
                      <a:headEnd type="none" w="med" len="med"/>
                      <a:tailEnd type="none" w="med" len="med"/>
                    </a:lnT>
                    <a:lnB w="3175"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790247802"/>
                  </a:ext>
                </a:extLst>
              </a:tr>
              <a:tr h="278618">
                <a:tc>
                  <a:txBody>
                    <a:bodyPr/>
                    <a:lstStyle/>
                    <a:p>
                      <a:pPr algn="l" fontAlgn="b"/>
                      <a:r>
                        <a:rPr lang="en-US" sz="2000" b="0" i="0" u="none" strike="noStrike">
                          <a:solidFill>
                            <a:srgbClr val="000000"/>
                          </a:solidFill>
                          <a:effectLst/>
                          <a:latin typeface="Calibri" panose="020F0502020204030204" pitchFamily="34" charset="0"/>
                        </a:rPr>
                        <a:t> Kenya</a:t>
                      </a:r>
                    </a:p>
                  </a:txBody>
                  <a:tcPr marL="9525" marR="9525" marT="9525" marB="0" anchor="b">
                    <a:lnL w="3175" cap="flat" cmpd="sng" algn="ctr">
                      <a:solidFill>
                        <a:schemeClr val="bg2">
                          <a:lumMod val="50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bg2">
                          <a:lumMod val="50000"/>
                        </a:schemeClr>
                      </a:solidFill>
                      <a:prstDash val="solid"/>
                      <a:round/>
                      <a:headEnd type="none" w="med" len="med"/>
                      <a:tailEnd type="none" w="med" len="med"/>
                    </a:lnT>
                    <a:lnB w="3175"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TN" sz="2000" b="0" i="0" u="none" strike="noStrike">
                          <a:solidFill>
                            <a:srgbClr val="000000"/>
                          </a:solidFill>
                          <a:effectLst/>
                          <a:latin typeface="Calibri" panose="020F0502020204030204" pitchFamily="34" charset="0"/>
                        </a:rPr>
                        <a:t>11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bg2">
                          <a:lumMod val="50000"/>
                        </a:schemeClr>
                      </a:solidFill>
                      <a:prstDash val="solid"/>
                      <a:round/>
                      <a:headEnd type="none" w="med" len="med"/>
                      <a:tailEnd type="none" w="med" len="med"/>
                    </a:lnT>
                    <a:lnB w="3175"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TN" sz="2000" b="0" i="0" u="none" strike="noStrike" dirty="0">
                          <a:solidFill>
                            <a:srgbClr val="000000"/>
                          </a:solidFill>
                          <a:effectLst/>
                          <a:latin typeface="Calibri" panose="020F0502020204030204" pitchFamily="34" charset="0"/>
                        </a:rPr>
                        <a:t>11</a:t>
                      </a:r>
                    </a:p>
                  </a:txBody>
                  <a:tcPr marL="9525" marR="9525" marT="9525" marB="0" anchor="b">
                    <a:lnL w="12700" cap="flat" cmpd="sng" algn="ctr">
                      <a:solidFill>
                        <a:schemeClr val="tx1"/>
                      </a:solidFill>
                      <a:prstDash val="solid"/>
                      <a:round/>
                      <a:headEnd type="none" w="med" len="med"/>
                      <a:tailEnd type="none" w="med" len="med"/>
                    </a:lnL>
                    <a:lnR w="3175" cap="flat" cmpd="sng" algn="ctr">
                      <a:solidFill>
                        <a:schemeClr val="bg2">
                          <a:lumMod val="50000"/>
                        </a:schemeClr>
                      </a:solidFill>
                      <a:prstDash val="solid"/>
                      <a:round/>
                      <a:headEnd type="none" w="med" len="med"/>
                      <a:tailEnd type="none" w="med" len="med"/>
                    </a:lnR>
                    <a:lnT w="3175" cap="flat" cmpd="sng" algn="ctr">
                      <a:solidFill>
                        <a:schemeClr val="bg2">
                          <a:lumMod val="50000"/>
                        </a:schemeClr>
                      </a:solidFill>
                      <a:prstDash val="solid"/>
                      <a:round/>
                      <a:headEnd type="none" w="med" len="med"/>
                      <a:tailEnd type="none" w="med" len="med"/>
                    </a:lnT>
                    <a:lnB w="3175"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828789529"/>
                  </a:ext>
                </a:extLst>
              </a:tr>
              <a:tr h="278618">
                <a:tc>
                  <a:txBody>
                    <a:bodyPr/>
                    <a:lstStyle/>
                    <a:p>
                      <a:pPr algn="l" fontAlgn="b"/>
                      <a:r>
                        <a:rPr lang="en-US" sz="2000" b="0" i="0" u="none" strike="noStrike">
                          <a:solidFill>
                            <a:srgbClr val="000000"/>
                          </a:solidFill>
                          <a:effectLst/>
                          <a:latin typeface="Calibri" panose="020F0502020204030204" pitchFamily="34" charset="0"/>
                        </a:rPr>
                        <a:t> Niger</a:t>
                      </a:r>
                    </a:p>
                  </a:txBody>
                  <a:tcPr marL="9525" marR="9525" marT="9525" marB="0" anchor="b">
                    <a:lnL w="3175" cap="flat" cmpd="sng" algn="ctr">
                      <a:solidFill>
                        <a:schemeClr val="bg2">
                          <a:lumMod val="50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bg2">
                          <a:lumMod val="50000"/>
                        </a:schemeClr>
                      </a:solidFill>
                      <a:prstDash val="solid"/>
                      <a:round/>
                      <a:headEnd type="none" w="med" len="med"/>
                      <a:tailEnd type="none" w="med" len="med"/>
                    </a:lnT>
                    <a:lnB w="3175"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fontAlgn="b"/>
                      <a:r>
                        <a:rPr lang="en-TN" sz="2000" b="0" i="0" u="none" strike="noStrike">
                          <a:solidFill>
                            <a:srgbClr val="000000"/>
                          </a:solidFill>
                          <a:effectLst/>
                          <a:latin typeface="Calibri" panose="020F0502020204030204" pitchFamily="34" charset="0"/>
                        </a:rPr>
                        <a:t>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bg2">
                          <a:lumMod val="50000"/>
                        </a:schemeClr>
                      </a:solidFill>
                      <a:prstDash val="solid"/>
                      <a:round/>
                      <a:headEnd type="none" w="med" len="med"/>
                      <a:tailEnd type="none" w="med" len="med"/>
                    </a:lnT>
                    <a:lnB w="3175"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TN" sz="2000" b="0" i="0" u="none" strike="noStrike" dirty="0">
                          <a:solidFill>
                            <a:srgbClr val="000000"/>
                          </a:solidFill>
                          <a:effectLst/>
                          <a:latin typeface="Calibri" panose="020F0502020204030204" pitchFamily="34" charset="0"/>
                        </a:rPr>
                        <a:t>1</a:t>
                      </a:r>
                    </a:p>
                  </a:txBody>
                  <a:tcPr marL="9525" marR="9525" marT="9525" marB="0" anchor="b">
                    <a:lnL w="12700" cap="flat" cmpd="sng" algn="ctr">
                      <a:solidFill>
                        <a:schemeClr val="tx1"/>
                      </a:solidFill>
                      <a:prstDash val="solid"/>
                      <a:round/>
                      <a:headEnd type="none" w="med" len="med"/>
                      <a:tailEnd type="none" w="med" len="med"/>
                    </a:lnL>
                    <a:lnR w="3175" cap="flat" cmpd="sng" algn="ctr">
                      <a:solidFill>
                        <a:schemeClr val="bg2">
                          <a:lumMod val="50000"/>
                        </a:schemeClr>
                      </a:solidFill>
                      <a:prstDash val="solid"/>
                      <a:round/>
                      <a:headEnd type="none" w="med" len="med"/>
                      <a:tailEnd type="none" w="med" len="med"/>
                    </a:lnR>
                    <a:lnT w="3175" cap="flat" cmpd="sng" algn="ctr">
                      <a:solidFill>
                        <a:schemeClr val="bg2">
                          <a:lumMod val="50000"/>
                        </a:schemeClr>
                      </a:solidFill>
                      <a:prstDash val="solid"/>
                      <a:round/>
                      <a:headEnd type="none" w="med" len="med"/>
                      <a:tailEnd type="none" w="med" len="med"/>
                    </a:lnT>
                    <a:lnB w="3175"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11750984"/>
                  </a:ext>
                </a:extLst>
              </a:tr>
              <a:tr h="278618">
                <a:tc>
                  <a:txBody>
                    <a:bodyPr/>
                    <a:lstStyle/>
                    <a:p>
                      <a:pPr algn="l" fontAlgn="b"/>
                      <a:r>
                        <a:rPr lang="en-US" sz="2000" b="0" i="0" u="none" strike="noStrike">
                          <a:solidFill>
                            <a:srgbClr val="000000"/>
                          </a:solidFill>
                          <a:effectLst/>
                          <a:latin typeface="Calibri" panose="020F0502020204030204" pitchFamily="34" charset="0"/>
                        </a:rPr>
                        <a:t> Nigeria</a:t>
                      </a:r>
                    </a:p>
                  </a:txBody>
                  <a:tcPr marL="9525" marR="9525" marT="9525" marB="0" anchor="b">
                    <a:lnL w="3175" cap="flat" cmpd="sng" algn="ctr">
                      <a:solidFill>
                        <a:schemeClr val="bg2">
                          <a:lumMod val="50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bg2">
                          <a:lumMod val="50000"/>
                        </a:schemeClr>
                      </a:solidFill>
                      <a:prstDash val="solid"/>
                      <a:round/>
                      <a:headEnd type="none" w="med" len="med"/>
                      <a:tailEnd type="none" w="med" len="med"/>
                    </a:lnT>
                    <a:lnB w="3175"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TN" sz="2000" b="0" i="0" u="none" strike="noStrike">
                          <a:solidFill>
                            <a:srgbClr val="000000"/>
                          </a:solidFill>
                          <a:effectLst/>
                          <a:latin typeface="Calibri" panose="020F0502020204030204" pitchFamily="34" charset="0"/>
                        </a:rPr>
                        <a:t>19</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bg2">
                          <a:lumMod val="50000"/>
                        </a:schemeClr>
                      </a:solidFill>
                      <a:prstDash val="solid"/>
                      <a:round/>
                      <a:headEnd type="none" w="med" len="med"/>
                      <a:tailEnd type="none" w="med" len="med"/>
                    </a:lnT>
                    <a:lnB w="3175"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TN" sz="2000" b="0" i="0" u="none" strike="noStrike" dirty="0">
                          <a:solidFill>
                            <a:srgbClr val="000000"/>
                          </a:solidFill>
                          <a:effectLst/>
                          <a:latin typeface="Calibri" panose="020F0502020204030204" pitchFamily="34" charset="0"/>
                        </a:rPr>
                        <a:t>18</a:t>
                      </a:r>
                    </a:p>
                  </a:txBody>
                  <a:tcPr marL="9525" marR="9525" marT="9525" marB="0" anchor="b">
                    <a:lnL w="12700" cap="flat" cmpd="sng" algn="ctr">
                      <a:solidFill>
                        <a:schemeClr val="tx1"/>
                      </a:solidFill>
                      <a:prstDash val="solid"/>
                      <a:round/>
                      <a:headEnd type="none" w="med" len="med"/>
                      <a:tailEnd type="none" w="med" len="med"/>
                    </a:lnL>
                    <a:lnR w="3175" cap="flat" cmpd="sng" algn="ctr">
                      <a:solidFill>
                        <a:schemeClr val="bg2">
                          <a:lumMod val="50000"/>
                        </a:schemeClr>
                      </a:solidFill>
                      <a:prstDash val="solid"/>
                      <a:round/>
                      <a:headEnd type="none" w="med" len="med"/>
                      <a:tailEnd type="none" w="med" len="med"/>
                    </a:lnR>
                    <a:lnT w="3175" cap="flat" cmpd="sng" algn="ctr">
                      <a:solidFill>
                        <a:schemeClr val="bg2">
                          <a:lumMod val="50000"/>
                        </a:schemeClr>
                      </a:solidFill>
                      <a:prstDash val="solid"/>
                      <a:round/>
                      <a:headEnd type="none" w="med" len="med"/>
                      <a:tailEnd type="none" w="med" len="med"/>
                    </a:lnT>
                    <a:lnB w="3175"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54891887"/>
                  </a:ext>
                </a:extLst>
              </a:tr>
              <a:tr h="278618">
                <a:tc>
                  <a:txBody>
                    <a:bodyPr/>
                    <a:lstStyle/>
                    <a:p>
                      <a:pPr algn="l" fontAlgn="b"/>
                      <a:r>
                        <a:rPr lang="en-US" sz="2000" b="0" i="0" u="none" strike="noStrike">
                          <a:solidFill>
                            <a:srgbClr val="000000"/>
                          </a:solidFill>
                          <a:effectLst/>
                          <a:latin typeface="Calibri" panose="020F0502020204030204" pitchFamily="34" charset="0"/>
                        </a:rPr>
                        <a:t> South Africa</a:t>
                      </a:r>
                    </a:p>
                  </a:txBody>
                  <a:tcPr marL="9525" marR="9525" marT="9525" marB="0" anchor="b">
                    <a:lnL w="3175" cap="flat" cmpd="sng" algn="ctr">
                      <a:solidFill>
                        <a:schemeClr val="bg2">
                          <a:lumMod val="50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bg2">
                          <a:lumMod val="50000"/>
                        </a:schemeClr>
                      </a:solidFill>
                      <a:prstDash val="solid"/>
                      <a:round/>
                      <a:headEnd type="none" w="med" len="med"/>
                      <a:tailEnd type="none" w="med" len="med"/>
                    </a:lnT>
                    <a:lnB w="3175"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TN" sz="2000" b="0" i="0" u="none" strike="noStrike">
                          <a:solidFill>
                            <a:srgbClr val="000000"/>
                          </a:solidFill>
                          <a:effectLst/>
                          <a:latin typeface="Calibri" panose="020F0502020204030204" pitchFamily="34" charset="0"/>
                        </a:rPr>
                        <a:t>112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bg2">
                          <a:lumMod val="50000"/>
                        </a:schemeClr>
                      </a:solidFill>
                      <a:prstDash val="solid"/>
                      <a:round/>
                      <a:headEnd type="none" w="med" len="med"/>
                      <a:tailEnd type="none" w="med" len="med"/>
                    </a:lnT>
                    <a:lnB w="3175"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TN" sz="2000" b="0" i="0" u="none" strike="noStrike" dirty="0">
                          <a:solidFill>
                            <a:srgbClr val="000000"/>
                          </a:solidFill>
                          <a:effectLst/>
                          <a:latin typeface="Calibri" panose="020F0502020204030204" pitchFamily="34" charset="0"/>
                        </a:rPr>
                        <a:t>110</a:t>
                      </a:r>
                    </a:p>
                  </a:txBody>
                  <a:tcPr marL="9525" marR="9525" marT="9525" marB="0" anchor="b">
                    <a:lnL w="12700" cap="flat" cmpd="sng" algn="ctr">
                      <a:solidFill>
                        <a:schemeClr val="tx1"/>
                      </a:solidFill>
                      <a:prstDash val="solid"/>
                      <a:round/>
                      <a:headEnd type="none" w="med" len="med"/>
                      <a:tailEnd type="none" w="med" len="med"/>
                    </a:lnL>
                    <a:lnR w="3175" cap="flat" cmpd="sng" algn="ctr">
                      <a:solidFill>
                        <a:schemeClr val="bg2">
                          <a:lumMod val="50000"/>
                        </a:schemeClr>
                      </a:solidFill>
                      <a:prstDash val="solid"/>
                      <a:round/>
                      <a:headEnd type="none" w="med" len="med"/>
                      <a:tailEnd type="none" w="med" len="med"/>
                    </a:lnR>
                    <a:lnT w="3175" cap="flat" cmpd="sng" algn="ctr">
                      <a:solidFill>
                        <a:schemeClr val="bg2">
                          <a:lumMod val="50000"/>
                        </a:schemeClr>
                      </a:solidFill>
                      <a:prstDash val="solid"/>
                      <a:round/>
                      <a:headEnd type="none" w="med" len="med"/>
                      <a:tailEnd type="none" w="med" len="med"/>
                    </a:lnT>
                    <a:lnB w="3175"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760719382"/>
                  </a:ext>
                </a:extLst>
              </a:tr>
              <a:tr h="278618">
                <a:tc>
                  <a:txBody>
                    <a:bodyPr/>
                    <a:lstStyle/>
                    <a:p>
                      <a:pPr algn="l" fontAlgn="b"/>
                      <a:r>
                        <a:rPr lang="en-US" sz="2000" b="0" i="0" u="none" strike="noStrike">
                          <a:solidFill>
                            <a:srgbClr val="000000"/>
                          </a:solidFill>
                          <a:effectLst/>
                          <a:latin typeface="Calibri" panose="020F0502020204030204" pitchFamily="34" charset="0"/>
                        </a:rPr>
                        <a:t> Sudan</a:t>
                      </a:r>
                    </a:p>
                  </a:txBody>
                  <a:tcPr marL="9525" marR="9525" marT="9525" marB="0" anchor="b">
                    <a:lnL w="3175" cap="flat" cmpd="sng" algn="ctr">
                      <a:solidFill>
                        <a:schemeClr val="bg2">
                          <a:lumMod val="50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bg2">
                          <a:lumMod val="50000"/>
                        </a:schemeClr>
                      </a:solidFill>
                      <a:prstDash val="solid"/>
                      <a:round/>
                      <a:headEnd type="none" w="med" len="med"/>
                      <a:tailEnd type="none" w="med" len="med"/>
                    </a:lnT>
                    <a:lnB w="3175"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TN" sz="2000" b="0" i="0" u="none" strike="noStrike">
                          <a:solidFill>
                            <a:srgbClr val="000000"/>
                          </a:solidFill>
                          <a:effectLst/>
                          <a:latin typeface="Calibri" panose="020F0502020204030204" pitchFamily="34" charset="0"/>
                        </a:rPr>
                        <a:t>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bg2">
                          <a:lumMod val="50000"/>
                        </a:schemeClr>
                      </a:solidFill>
                      <a:prstDash val="solid"/>
                      <a:round/>
                      <a:headEnd type="none" w="med" len="med"/>
                      <a:tailEnd type="none" w="med" len="med"/>
                    </a:lnT>
                    <a:lnB w="3175"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TN" sz="2000" b="0" i="0" u="none" strike="noStrike" dirty="0">
                          <a:solidFill>
                            <a:srgbClr val="000000"/>
                          </a:solidFill>
                          <a:effectLst/>
                          <a:latin typeface="Calibri" panose="020F0502020204030204" pitchFamily="34" charset="0"/>
                        </a:rPr>
                        <a:t>3</a:t>
                      </a:r>
                    </a:p>
                  </a:txBody>
                  <a:tcPr marL="9525" marR="9525" marT="9525" marB="0" anchor="b">
                    <a:lnL w="12700" cap="flat" cmpd="sng" algn="ctr">
                      <a:solidFill>
                        <a:schemeClr val="tx1"/>
                      </a:solidFill>
                      <a:prstDash val="solid"/>
                      <a:round/>
                      <a:headEnd type="none" w="med" len="med"/>
                      <a:tailEnd type="none" w="med" len="med"/>
                    </a:lnL>
                    <a:lnR w="3175" cap="flat" cmpd="sng" algn="ctr">
                      <a:solidFill>
                        <a:schemeClr val="bg2">
                          <a:lumMod val="50000"/>
                        </a:schemeClr>
                      </a:solidFill>
                      <a:prstDash val="solid"/>
                      <a:round/>
                      <a:headEnd type="none" w="med" len="med"/>
                      <a:tailEnd type="none" w="med" len="med"/>
                    </a:lnR>
                    <a:lnT w="3175" cap="flat" cmpd="sng" algn="ctr">
                      <a:solidFill>
                        <a:schemeClr val="bg2">
                          <a:lumMod val="50000"/>
                        </a:schemeClr>
                      </a:solidFill>
                      <a:prstDash val="solid"/>
                      <a:round/>
                      <a:headEnd type="none" w="med" len="med"/>
                      <a:tailEnd type="none" w="med" len="med"/>
                    </a:lnT>
                    <a:lnB w="3175"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22745257"/>
                  </a:ext>
                </a:extLst>
              </a:tr>
              <a:tr h="278618">
                <a:tc>
                  <a:txBody>
                    <a:bodyPr/>
                    <a:lstStyle/>
                    <a:p>
                      <a:pPr algn="l" fontAlgn="b"/>
                      <a:r>
                        <a:rPr lang="en-US" sz="2000" b="0" i="0" u="none" strike="noStrike">
                          <a:solidFill>
                            <a:srgbClr val="000000"/>
                          </a:solidFill>
                          <a:effectLst/>
                          <a:latin typeface="Calibri" panose="020F0502020204030204" pitchFamily="34" charset="0"/>
                        </a:rPr>
                        <a:t> Uganda</a:t>
                      </a:r>
                    </a:p>
                  </a:txBody>
                  <a:tcPr marL="9525" marR="9525" marT="9525" marB="0" anchor="b">
                    <a:lnL w="3175" cap="flat" cmpd="sng" algn="ctr">
                      <a:solidFill>
                        <a:schemeClr val="bg2">
                          <a:lumMod val="50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bg2">
                          <a:lumMod val="50000"/>
                        </a:schemeClr>
                      </a:solidFill>
                      <a:prstDash val="solid"/>
                      <a:round/>
                      <a:headEnd type="none" w="med" len="med"/>
                      <a:tailEnd type="none" w="med" len="med"/>
                    </a:lnT>
                    <a:lnB w="3175"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TN" sz="2000" b="0" i="0" u="none" strike="noStrike">
                          <a:solidFill>
                            <a:srgbClr val="000000"/>
                          </a:solidFill>
                          <a:effectLst/>
                          <a:latin typeface="Calibri" panose="020F0502020204030204" pitchFamily="34" charset="0"/>
                        </a:rPr>
                        <a:t>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bg2">
                          <a:lumMod val="50000"/>
                        </a:schemeClr>
                      </a:solidFill>
                      <a:prstDash val="solid"/>
                      <a:round/>
                      <a:headEnd type="none" w="med" len="med"/>
                      <a:tailEnd type="none" w="med" len="med"/>
                    </a:lnT>
                    <a:lnB w="3175"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TN" sz="2000" b="0" i="0" u="none" strike="noStrike" dirty="0">
                          <a:solidFill>
                            <a:srgbClr val="000000"/>
                          </a:solidFill>
                          <a:effectLst/>
                          <a:latin typeface="Calibri" panose="020F0502020204030204" pitchFamily="34" charset="0"/>
                        </a:rPr>
                        <a:t>1</a:t>
                      </a:r>
                    </a:p>
                  </a:txBody>
                  <a:tcPr marL="9525" marR="9525" marT="9525" marB="0" anchor="b">
                    <a:lnL w="12700" cap="flat" cmpd="sng" algn="ctr">
                      <a:solidFill>
                        <a:schemeClr val="tx1"/>
                      </a:solidFill>
                      <a:prstDash val="solid"/>
                      <a:round/>
                      <a:headEnd type="none" w="med" len="med"/>
                      <a:tailEnd type="none" w="med" len="med"/>
                    </a:lnL>
                    <a:lnR w="3175" cap="flat" cmpd="sng" algn="ctr">
                      <a:solidFill>
                        <a:schemeClr val="bg2">
                          <a:lumMod val="50000"/>
                        </a:schemeClr>
                      </a:solidFill>
                      <a:prstDash val="solid"/>
                      <a:round/>
                      <a:headEnd type="none" w="med" len="med"/>
                      <a:tailEnd type="none" w="med" len="med"/>
                    </a:lnR>
                    <a:lnT w="3175" cap="flat" cmpd="sng" algn="ctr">
                      <a:solidFill>
                        <a:schemeClr val="bg2">
                          <a:lumMod val="50000"/>
                        </a:schemeClr>
                      </a:solidFill>
                      <a:prstDash val="solid"/>
                      <a:round/>
                      <a:headEnd type="none" w="med" len="med"/>
                      <a:tailEnd type="none" w="med" len="med"/>
                    </a:lnT>
                    <a:lnB w="3175"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55196866"/>
                  </a:ext>
                </a:extLst>
              </a:tr>
              <a:tr h="278618">
                <a:tc>
                  <a:txBody>
                    <a:bodyPr/>
                    <a:lstStyle/>
                    <a:p>
                      <a:pPr algn="l" fontAlgn="b"/>
                      <a:r>
                        <a:rPr lang="en-US" sz="2000" b="0" i="0" u="none" strike="noStrike" dirty="0">
                          <a:solidFill>
                            <a:srgbClr val="000000"/>
                          </a:solidFill>
                          <a:effectLst/>
                          <a:latin typeface="Calibri" panose="020F0502020204030204" pitchFamily="34" charset="0"/>
                        </a:rPr>
                        <a:t> Zambia</a:t>
                      </a:r>
                    </a:p>
                  </a:txBody>
                  <a:tcPr marL="9525" marR="9525" marT="9525" marB="0" anchor="b">
                    <a:lnL w="3175" cap="flat" cmpd="sng" algn="ctr">
                      <a:solidFill>
                        <a:schemeClr val="bg2">
                          <a:lumMod val="50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bg2">
                          <a:lumMod val="50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TN" sz="2000" b="0" i="0" u="none" strike="noStrike">
                          <a:solidFill>
                            <a:srgbClr val="000000"/>
                          </a:solidFill>
                          <a:effectLst/>
                          <a:latin typeface="Calibri" panose="020F0502020204030204" pitchFamily="34" charset="0"/>
                        </a:rPr>
                        <a:t>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bg2">
                          <a:lumMod val="50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TN" sz="2000" b="0" i="0" u="none" strike="noStrike" dirty="0">
                          <a:solidFill>
                            <a:srgbClr val="000000"/>
                          </a:solidFill>
                          <a:effectLst/>
                          <a:latin typeface="Calibri" panose="020F0502020204030204" pitchFamily="34" charset="0"/>
                        </a:rPr>
                        <a:t>6</a:t>
                      </a:r>
                    </a:p>
                  </a:txBody>
                  <a:tcPr marL="9525" marR="9525" marT="9525" marB="0" anchor="b">
                    <a:lnL w="12700" cap="flat" cmpd="sng" algn="ctr">
                      <a:solidFill>
                        <a:schemeClr val="tx1"/>
                      </a:solidFill>
                      <a:prstDash val="solid"/>
                      <a:round/>
                      <a:headEnd type="none" w="med" len="med"/>
                      <a:tailEnd type="none" w="med" len="med"/>
                    </a:lnL>
                    <a:lnR w="3175" cap="flat" cmpd="sng" algn="ctr">
                      <a:solidFill>
                        <a:schemeClr val="bg2">
                          <a:lumMod val="50000"/>
                        </a:schemeClr>
                      </a:solidFill>
                      <a:prstDash val="solid"/>
                      <a:round/>
                      <a:headEnd type="none" w="med" len="med"/>
                      <a:tailEnd type="none" w="med" len="med"/>
                    </a:lnR>
                    <a:lnT w="3175" cap="flat" cmpd="sng" algn="ctr">
                      <a:solidFill>
                        <a:schemeClr val="bg2">
                          <a:lumMod val="50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93842171"/>
                  </a:ext>
                </a:extLst>
              </a:tr>
              <a:tr h="278618">
                <a:tc>
                  <a:txBody>
                    <a:bodyPr/>
                    <a:lstStyle/>
                    <a:p>
                      <a:pPr algn="l" fontAlgn="b"/>
                      <a:endParaRPr lang="en-TN" sz="2000" b="0" i="0" u="none" strike="noStrike">
                        <a:solidFill>
                          <a:srgbClr val="000000"/>
                        </a:solidFill>
                        <a:effectLst/>
                        <a:latin typeface="Calibri" panose="020F0502020204030204" pitchFamily="34" charset="0"/>
                      </a:endParaRPr>
                    </a:p>
                  </a:txBody>
                  <a:tcPr marL="9525" marR="9525" marT="9525" marB="0" anchor="b">
                    <a:lnL w="3175" cap="flat" cmpd="sng" algn="ctr">
                      <a:solidFill>
                        <a:schemeClr val="bg2">
                          <a:lumMod val="50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TN" sz="2000" b="1" i="0" u="none" strike="noStrike" dirty="0">
                          <a:solidFill>
                            <a:srgbClr val="000000"/>
                          </a:solidFill>
                          <a:effectLst/>
                          <a:latin typeface="Calibri" panose="020F0502020204030204" pitchFamily="34" charset="0"/>
                        </a:rPr>
                        <a:t>155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solidFill>
                      <a:srgbClr val="A1ECE7"/>
                    </a:solidFill>
                  </a:tcPr>
                </a:tc>
                <a:tc>
                  <a:txBody>
                    <a:bodyPr/>
                    <a:lstStyle/>
                    <a:p>
                      <a:pPr algn="ctr" fontAlgn="b"/>
                      <a:r>
                        <a:rPr lang="en-TN" sz="2000" b="1" i="0" u="none" strike="noStrike" dirty="0">
                          <a:solidFill>
                            <a:srgbClr val="000000"/>
                          </a:solidFill>
                          <a:effectLst/>
                          <a:latin typeface="Calibri" panose="020F0502020204030204" pitchFamily="34" charset="0"/>
                        </a:rPr>
                        <a:t>154</a:t>
                      </a:r>
                    </a:p>
                  </a:txBody>
                  <a:tcPr marL="9525" marR="9525" marT="9525" marB="0" anchor="b">
                    <a:lnL w="12700" cap="flat" cmpd="sng" algn="ctr">
                      <a:solidFill>
                        <a:schemeClr val="tx1"/>
                      </a:solidFill>
                      <a:prstDash val="solid"/>
                      <a:round/>
                      <a:headEnd type="none" w="med" len="med"/>
                      <a:tailEnd type="none" w="med" len="med"/>
                    </a:lnL>
                    <a:lnR w="3175" cap="flat" cmpd="sng" algn="ctr">
                      <a:solidFill>
                        <a:schemeClr val="bg2">
                          <a:lumMod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solidFill>
                      <a:srgbClr val="A1ECE7"/>
                    </a:solidFill>
                  </a:tcPr>
                </a:tc>
                <a:extLst>
                  <a:ext uri="{0D108BD9-81ED-4DB2-BD59-A6C34878D82A}">
                    <a16:rowId xmlns:a16="http://schemas.microsoft.com/office/drawing/2014/main" val="3262868827"/>
                  </a:ext>
                </a:extLst>
              </a:tr>
            </a:tbl>
          </a:graphicData>
        </a:graphic>
      </p:graphicFrame>
      <p:graphicFrame>
        <p:nvGraphicFramePr>
          <p:cNvPr id="5" name="Table 4">
            <a:extLst>
              <a:ext uri="{FF2B5EF4-FFF2-40B4-BE49-F238E27FC236}">
                <a16:creationId xmlns:a16="http://schemas.microsoft.com/office/drawing/2014/main" id="{C8DD12B8-A67F-1B4B-957A-62EC86D4CD33}"/>
              </a:ext>
            </a:extLst>
          </p:cNvPr>
          <p:cNvGraphicFramePr>
            <a:graphicFrameLocks noGrp="1"/>
          </p:cNvGraphicFramePr>
          <p:nvPr>
            <p:extLst>
              <p:ext uri="{D42A27DB-BD31-4B8C-83A1-F6EECF244321}">
                <p14:modId xmlns:p14="http://schemas.microsoft.com/office/powerpoint/2010/main" val="2393329194"/>
              </p:ext>
            </p:extLst>
          </p:nvPr>
        </p:nvGraphicFramePr>
        <p:xfrm>
          <a:off x="5937755" y="1385887"/>
          <a:ext cx="3353352" cy="2430133"/>
        </p:xfrm>
        <a:graphic>
          <a:graphicData uri="http://schemas.openxmlformats.org/drawingml/2006/table">
            <a:tbl>
              <a:tblPr/>
              <a:tblGrid>
                <a:gridCol w="1411202">
                  <a:extLst>
                    <a:ext uri="{9D8B030D-6E8A-4147-A177-3AD203B41FA5}">
                      <a16:colId xmlns:a16="http://schemas.microsoft.com/office/drawing/2014/main" val="1947848250"/>
                    </a:ext>
                  </a:extLst>
                </a:gridCol>
                <a:gridCol w="971075">
                  <a:extLst>
                    <a:ext uri="{9D8B030D-6E8A-4147-A177-3AD203B41FA5}">
                      <a16:colId xmlns:a16="http://schemas.microsoft.com/office/drawing/2014/main" val="1228512270"/>
                    </a:ext>
                  </a:extLst>
                </a:gridCol>
                <a:gridCol w="971075">
                  <a:extLst>
                    <a:ext uri="{9D8B030D-6E8A-4147-A177-3AD203B41FA5}">
                      <a16:colId xmlns:a16="http://schemas.microsoft.com/office/drawing/2014/main" val="839407128"/>
                    </a:ext>
                  </a:extLst>
                </a:gridCol>
              </a:tblGrid>
              <a:tr h="399412">
                <a:tc>
                  <a:txBody>
                    <a:bodyPr/>
                    <a:lstStyle/>
                    <a:p>
                      <a:pPr algn="l" fontAlgn="b"/>
                      <a:r>
                        <a:rPr lang="en-TN" sz="1800" b="0" i="0" u="none" strike="noStrike" dirty="0">
                          <a:solidFill>
                            <a:srgbClr val="000000"/>
                          </a:solidFill>
                          <a:effectLst/>
                          <a:latin typeface="Calibri" panose="020F0502020204030204" pitchFamily="34" charset="0"/>
                        </a:rPr>
                        <a:t>Date</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TN" sz="1800" b="0" i="0" u="none" strike="noStrike" dirty="0">
                          <a:solidFill>
                            <a:srgbClr val="000000"/>
                          </a:solidFill>
                          <a:effectLst/>
                          <a:latin typeface="Calibri" panose="020F0502020204030204" pitchFamily="34" charset="0"/>
                        </a:rPr>
                        <a:t>Decisions</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TN" sz="1800" b="0" i="0" u="none" strike="noStrike" dirty="0">
                          <a:solidFill>
                            <a:srgbClr val="000000"/>
                          </a:solidFill>
                          <a:effectLst/>
                          <a:latin typeface="Calibri" panose="020F0502020204030204" pitchFamily="34" charset="0"/>
                        </a:rPr>
                        <a:t>Risk Assessments</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58522949"/>
                  </a:ext>
                </a:extLst>
              </a:tr>
              <a:tr h="399412">
                <a:tc>
                  <a:txBody>
                    <a:bodyPr/>
                    <a:lstStyle/>
                    <a:p>
                      <a:pPr algn="l" fontAlgn="b"/>
                      <a:r>
                        <a:rPr lang="en-TN" sz="1800" b="0" i="0" u="none" strike="noStrike" dirty="0">
                          <a:solidFill>
                            <a:srgbClr val="000000"/>
                          </a:solidFill>
                          <a:effectLst/>
                          <a:latin typeface="Calibri" panose="020F0502020204030204" pitchFamily="34" charset="0"/>
                        </a:rPr>
                        <a:t> 2018-08-20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TN" sz="1800" b="0" i="0" u="none" strike="noStrike">
                          <a:solidFill>
                            <a:srgbClr val="000000"/>
                          </a:solidFill>
                          <a:effectLst/>
                          <a:latin typeface="Calibri" panose="020F0502020204030204" pitchFamily="34" charset="0"/>
                        </a:rPr>
                        <a:t>10%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TN" sz="1800" b="0" i="0" u="none" strike="noStrike" dirty="0">
                          <a:solidFill>
                            <a:srgbClr val="000000"/>
                          </a:solidFill>
                          <a:effectLst/>
                          <a:latin typeface="Calibri" panose="020F0502020204030204" pitchFamily="34" charset="0"/>
                        </a:rPr>
                        <a:t>10%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19094519"/>
                  </a:ext>
                </a:extLst>
              </a:tr>
              <a:tr h="399412">
                <a:tc>
                  <a:txBody>
                    <a:bodyPr/>
                    <a:lstStyle/>
                    <a:p>
                      <a:pPr algn="l" fontAlgn="b"/>
                      <a:r>
                        <a:rPr lang="en-TN" sz="1800" b="0" i="0" u="none" strike="noStrike">
                          <a:solidFill>
                            <a:srgbClr val="000000"/>
                          </a:solidFill>
                          <a:effectLst/>
                          <a:latin typeface="Calibri" panose="020F0502020204030204" pitchFamily="34" charset="0"/>
                        </a:rPr>
                        <a:t> 2018-08-22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TN" sz="1800" b="0" i="0" u="none" strike="noStrike">
                          <a:solidFill>
                            <a:srgbClr val="000000"/>
                          </a:solidFill>
                          <a:effectLst/>
                          <a:latin typeface="Calibri" panose="020F0502020204030204" pitchFamily="34" charset="0"/>
                        </a:rPr>
                        <a:t>10%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TN" sz="1800" b="0" i="0" u="none" strike="noStrike" dirty="0">
                          <a:solidFill>
                            <a:srgbClr val="000000"/>
                          </a:solidFill>
                          <a:effectLst/>
                          <a:latin typeface="Calibri" panose="020F0502020204030204" pitchFamily="34" charset="0"/>
                        </a:rPr>
                        <a:t>10%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08047859"/>
                  </a:ext>
                </a:extLst>
              </a:tr>
              <a:tr h="399412">
                <a:tc>
                  <a:txBody>
                    <a:bodyPr/>
                    <a:lstStyle/>
                    <a:p>
                      <a:pPr algn="l" fontAlgn="b"/>
                      <a:r>
                        <a:rPr lang="en-TN" sz="1800" b="0" i="0" u="none" strike="noStrike">
                          <a:solidFill>
                            <a:srgbClr val="000000"/>
                          </a:solidFill>
                          <a:effectLst/>
                          <a:latin typeface="Calibri" panose="020F0502020204030204" pitchFamily="34" charset="0"/>
                        </a:rPr>
                        <a:t> 2018-08-23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TN" sz="1800" b="0" i="0" u="none" strike="noStrike">
                          <a:solidFill>
                            <a:srgbClr val="000000"/>
                          </a:solidFill>
                          <a:effectLst/>
                          <a:latin typeface="Calibri" panose="020F0502020204030204" pitchFamily="34" charset="0"/>
                        </a:rPr>
                        <a:t>19%</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TN" sz="1800" b="0" i="0" u="none" strike="noStrike" dirty="0">
                          <a:solidFill>
                            <a:srgbClr val="000000"/>
                          </a:solidFill>
                          <a:effectLst/>
                          <a:latin typeface="Calibri" panose="020F0502020204030204" pitchFamily="34" charset="0"/>
                        </a:rPr>
                        <a:t>21%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97001761"/>
                  </a:ext>
                </a:extLst>
              </a:tr>
              <a:tr h="399412">
                <a:tc>
                  <a:txBody>
                    <a:bodyPr/>
                    <a:lstStyle/>
                    <a:p>
                      <a:pPr algn="l" fontAlgn="b"/>
                      <a:endParaRPr lang="en-TN" sz="18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TN" sz="1800" b="0" i="0" u="none" strike="noStrike" dirty="0">
                          <a:solidFill>
                            <a:srgbClr val="000000"/>
                          </a:solidFill>
                          <a:effectLst/>
                          <a:latin typeface="Calibri" panose="020F0502020204030204" pitchFamily="34" charset="0"/>
                        </a:rPr>
                        <a:t>39%</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TN" sz="1800" b="0" i="0" u="none" strike="noStrike" dirty="0">
                          <a:solidFill>
                            <a:srgbClr val="000000"/>
                          </a:solidFill>
                          <a:effectLst/>
                          <a:latin typeface="Calibri" panose="020F0502020204030204" pitchFamily="34" charset="0"/>
                        </a:rPr>
                        <a:t>31%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81941777"/>
                  </a:ext>
                </a:extLst>
              </a:tr>
            </a:tbl>
          </a:graphicData>
        </a:graphic>
      </p:graphicFrame>
      <p:sp>
        <p:nvSpPr>
          <p:cNvPr id="3" name="TextBox 2">
            <a:extLst>
              <a:ext uri="{FF2B5EF4-FFF2-40B4-BE49-F238E27FC236}">
                <a16:creationId xmlns:a16="http://schemas.microsoft.com/office/drawing/2014/main" id="{CA1BBE50-BCC9-8544-BDDA-A60A2DCCD9D4}"/>
              </a:ext>
            </a:extLst>
          </p:cNvPr>
          <p:cNvSpPr txBox="1"/>
          <p:nvPr/>
        </p:nvSpPr>
        <p:spPr>
          <a:xfrm>
            <a:off x="97986" y="5472112"/>
            <a:ext cx="8579224" cy="1384995"/>
          </a:xfrm>
          <a:prstGeom prst="rect">
            <a:avLst/>
          </a:prstGeom>
          <a:noFill/>
        </p:spPr>
        <p:txBody>
          <a:bodyPr wrap="square" rtlCol="0">
            <a:spAutoFit/>
          </a:bodyPr>
          <a:lstStyle/>
          <a:p>
            <a:r>
              <a:rPr lang="en-US" sz="2400" b="1" dirty="0"/>
              <a:t>Action/commitment for NGOs for the future:</a:t>
            </a:r>
          </a:p>
          <a:p>
            <a:r>
              <a:rPr lang="en-US" sz="2000" dirty="0"/>
              <a:t>- Risk assessments conducted on number of decisions on imports using available guidance;</a:t>
            </a:r>
          </a:p>
          <a:p>
            <a:r>
              <a:rPr lang="en-US" sz="2000" dirty="0"/>
              <a:t>- Sharing of risk assessments through the BCH</a:t>
            </a:r>
            <a:endParaRPr lang="en-TN" sz="2000" dirty="0"/>
          </a:p>
        </p:txBody>
      </p:sp>
    </p:spTree>
    <p:extLst>
      <p:ext uri="{BB962C8B-B14F-4D97-AF65-F5344CB8AC3E}">
        <p14:creationId xmlns:p14="http://schemas.microsoft.com/office/powerpoint/2010/main" val="36652180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C79A449-8C11-984E-AE84-06DCC165EBE0}"/>
              </a:ext>
            </a:extLst>
          </p:cNvPr>
          <p:cNvPicPr>
            <a:picLocks noChangeAspect="1"/>
          </p:cNvPicPr>
          <p:nvPr/>
        </p:nvPicPr>
        <p:blipFill>
          <a:blip r:embed="rId2"/>
          <a:stretch>
            <a:fillRect/>
          </a:stretch>
        </p:blipFill>
        <p:spPr>
          <a:xfrm>
            <a:off x="0" y="445365"/>
            <a:ext cx="9144000" cy="5967270"/>
          </a:xfrm>
          <a:prstGeom prst="rect">
            <a:avLst/>
          </a:prstGeom>
        </p:spPr>
      </p:pic>
    </p:spTree>
    <p:extLst>
      <p:ext uri="{BB962C8B-B14F-4D97-AF65-F5344CB8AC3E}">
        <p14:creationId xmlns:p14="http://schemas.microsoft.com/office/powerpoint/2010/main" val="3783401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2DD101F-8D08-0349-9334-40C444855B10}"/>
              </a:ext>
            </a:extLst>
          </p:cNvPr>
          <p:cNvPicPr>
            <a:picLocks noChangeAspect="1"/>
          </p:cNvPicPr>
          <p:nvPr/>
        </p:nvPicPr>
        <p:blipFill>
          <a:blip r:embed="rId2"/>
          <a:stretch>
            <a:fillRect/>
          </a:stretch>
        </p:blipFill>
        <p:spPr>
          <a:xfrm>
            <a:off x="0" y="445365"/>
            <a:ext cx="9144000" cy="5967270"/>
          </a:xfrm>
          <a:prstGeom prst="rect">
            <a:avLst/>
          </a:prstGeom>
        </p:spPr>
      </p:pic>
    </p:spTree>
    <p:extLst>
      <p:ext uri="{BB962C8B-B14F-4D97-AF65-F5344CB8AC3E}">
        <p14:creationId xmlns:p14="http://schemas.microsoft.com/office/powerpoint/2010/main" val="232639254"/>
      </p:ext>
    </p:extLst>
  </p:cSld>
  <p:clrMapOvr>
    <a:masterClrMapping/>
  </p:clrMapOvr>
</p:sld>
</file>

<file path=ppt/theme/theme1.xml><?xml version="1.0" encoding="utf-8"?>
<a:theme xmlns:a="http://schemas.openxmlformats.org/drawingml/2006/main" name="Parcel">
  <a:themeElements>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4DB32801-28C0-48B0-8C1D-A9A58613615A}"/>
    </a:ext>
  </a:extLst>
</a:theme>
</file>

<file path=docProps/app.xml><?xml version="1.0" encoding="utf-8"?>
<Properties xmlns="http://schemas.openxmlformats.org/officeDocument/2006/extended-properties" xmlns:vt="http://schemas.openxmlformats.org/officeDocument/2006/docPropsVTypes">
  <Template>{6C7E2910-B6B6-304E-B5D0-9DC00F47A3AB}tf10001120</Template>
  <TotalTime>1032</TotalTime>
  <Words>658</Words>
  <Application>Microsoft Office PowerPoint</Application>
  <PresentationFormat>On-screen Show (4:3)</PresentationFormat>
  <Paragraphs>117</Paragraphs>
  <Slides>11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Calibri</vt:lpstr>
      <vt:lpstr>Gill Sans MT</vt:lpstr>
      <vt:lpstr>Parcel</vt:lpstr>
      <vt:lpstr>Contribution of local governments, cities &amp; Non-governmental organization's  to the implementation of the Cartagena Protocol on Biosafety:   Opportunities to profile work on the Action Agenda for Nature and People</vt:lpstr>
      <vt:lpstr>Association for the Safeguarding of the city of Hammam-Lif -cities can play a role in committing to Biodiversity and biosafety</vt:lpstr>
      <vt:lpstr>Tunisian Association for Taxonomy -NGOs can play a role in committing to biodiversity and biosafety/ publications and  International Conferences</vt:lpstr>
      <vt:lpstr>Municipality of Hammam-Lif -local governments can play a role in committing to  biodiversity and biosafety</vt:lpstr>
      <vt:lpstr>Public awareness, education and participation:  a prerequisite for the implementation of the Protocol</vt:lpstr>
      <vt:lpstr>UNEP-GEF BCH Projects -Government’s project  with ngos commitment to support</vt:lpstr>
      <vt:lpstr>Status of African Countries</vt:lpstr>
      <vt:lpstr>PowerPoint Presentation</vt:lpstr>
      <vt:lpstr>PowerPoint Presentation</vt:lpstr>
      <vt:lpstr>National biosafety frameworks  a key to implementing The Protocol </vt:lpstr>
      <vt:lpstr>Thank you for your attention -NGOs and local government are good listeners and  bring action among individuals/public on biosafety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NGO’s contribution to the implementation of the Cartagena Protocol</dc:title>
  <dc:creator>Mohamed Elyes Kchouk</dc:creator>
  <cp:lastModifiedBy>Ulrika Nilsson</cp:lastModifiedBy>
  <cp:revision>20</cp:revision>
  <dcterms:created xsi:type="dcterms:W3CDTF">2021-09-23T07:58:01Z</dcterms:created>
  <dcterms:modified xsi:type="dcterms:W3CDTF">2021-09-25T21:43:54Z</dcterms:modified>
</cp:coreProperties>
</file>